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5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D4FB-DF5D-4F38-9EA8-D19177CBFB71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2290-FC25-4B0D-942B-E739783E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D4FB-DF5D-4F38-9EA8-D19177CBFB71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2290-FC25-4B0D-942B-E739783E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D4FB-DF5D-4F38-9EA8-D19177CBFB71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2290-FC25-4B0D-942B-E739783E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D4FB-DF5D-4F38-9EA8-D19177CBFB71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2290-FC25-4B0D-942B-E739783E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D4FB-DF5D-4F38-9EA8-D19177CBFB71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2290-FC25-4B0D-942B-E739783E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D4FB-DF5D-4F38-9EA8-D19177CBFB71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2290-FC25-4B0D-942B-E739783E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D4FB-DF5D-4F38-9EA8-D19177CBFB71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2290-FC25-4B0D-942B-E739783E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D4FB-DF5D-4F38-9EA8-D19177CBFB71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2290-FC25-4B0D-942B-E739783E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D4FB-DF5D-4F38-9EA8-D19177CBFB71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2290-FC25-4B0D-942B-E739783E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D4FB-DF5D-4F38-9EA8-D19177CBFB71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2290-FC25-4B0D-942B-E739783E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D4FB-DF5D-4F38-9EA8-D19177CBFB71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2290-FC25-4B0D-942B-E739783E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CD4FB-DF5D-4F38-9EA8-D19177CBFB71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E2290-FC25-4B0D-942B-E739783E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REGIONAL WORKSHOP ON THE AFLATOXIN CHALLENGE IN EASTERN AND SOUTHERN AFRICA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BURUNDI PRESENTATION</a:t>
            </a:r>
          </a:p>
          <a:p>
            <a:r>
              <a:rPr lang="fr-FR" dirty="0" smtClean="0"/>
              <a:t>11 – 13 March 2014</a:t>
            </a:r>
          </a:p>
          <a:p>
            <a:r>
              <a:rPr lang="fr-FR" dirty="0" smtClean="0"/>
              <a:t>LILONGWE</a:t>
            </a:r>
            <a:r>
              <a:rPr lang="fr-FR" smtClean="0"/>
              <a:t>, MALAWI.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CONTENTS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LAWS AND REGULATIONS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LABORATORY SERVICES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MONITORING AND SURVEILLANCE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EDUCATION AND AWARENESS PROGRAMME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GAPS TO STRENGTHERN THE AFLATOXIN REGULATORY FRAMEWORK.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LAWS AND REGULATIONS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 Burundi, </a:t>
            </a:r>
            <a:r>
              <a:rPr lang="fr-FR" dirty="0" err="1" smtClean="0"/>
              <a:t>aflatoxin</a:t>
            </a:r>
            <a:r>
              <a:rPr lang="fr-FR" dirty="0" smtClean="0"/>
              <a:t> </a:t>
            </a:r>
            <a:r>
              <a:rPr lang="fr-FR" dirty="0" err="1" smtClean="0"/>
              <a:t>problem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still</a:t>
            </a:r>
            <a:r>
              <a:rPr lang="fr-FR" dirty="0" smtClean="0"/>
              <a:t> in an </a:t>
            </a:r>
            <a:r>
              <a:rPr lang="fr-FR" dirty="0" err="1" smtClean="0"/>
              <a:t>embryonic</a:t>
            </a:r>
            <a:r>
              <a:rPr lang="fr-FR" dirty="0" smtClean="0"/>
              <a:t> stage and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not national </a:t>
            </a:r>
            <a:r>
              <a:rPr lang="fr-FR" dirty="0" err="1" smtClean="0"/>
              <a:t>aflatoxin</a:t>
            </a:r>
            <a:r>
              <a:rPr lang="fr-FR" dirty="0" smtClean="0"/>
              <a:t> </a:t>
            </a:r>
            <a:r>
              <a:rPr lang="fr-FR" dirty="0" err="1" smtClean="0"/>
              <a:t>safety</a:t>
            </a:r>
            <a:r>
              <a:rPr lang="fr-FR" dirty="0" smtClean="0"/>
              <a:t> system;</a:t>
            </a:r>
          </a:p>
          <a:p>
            <a:r>
              <a:rPr lang="fr-FR" dirty="0" smtClean="0"/>
              <a:t>There are </a:t>
            </a:r>
            <a:r>
              <a:rPr lang="fr-FR" dirty="0" err="1" smtClean="0"/>
              <a:t>any</a:t>
            </a:r>
            <a:r>
              <a:rPr lang="fr-FR" dirty="0" smtClean="0"/>
              <a:t> </a:t>
            </a:r>
            <a:r>
              <a:rPr lang="fr-FR" dirty="0" err="1" smtClean="0"/>
              <a:t>existing</a:t>
            </a:r>
            <a:r>
              <a:rPr lang="fr-FR" dirty="0" smtClean="0"/>
              <a:t> </a:t>
            </a:r>
            <a:r>
              <a:rPr lang="fr-FR" dirty="0" err="1" smtClean="0"/>
              <a:t>policies</a:t>
            </a:r>
            <a:r>
              <a:rPr lang="fr-FR" dirty="0" smtClean="0"/>
              <a:t> put in place for </a:t>
            </a:r>
            <a:r>
              <a:rPr lang="fr-FR" dirty="0" err="1" smtClean="0"/>
              <a:t>aflatoxin</a:t>
            </a:r>
            <a:r>
              <a:rPr lang="fr-FR" dirty="0" smtClean="0"/>
              <a:t> control;</a:t>
            </a:r>
          </a:p>
          <a:p>
            <a:r>
              <a:rPr lang="fr-FR" dirty="0" smtClean="0"/>
              <a:t>There are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any</a:t>
            </a:r>
            <a:r>
              <a:rPr lang="fr-FR" dirty="0" smtClean="0"/>
              <a:t> </a:t>
            </a:r>
            <a:r>
              <a:rPr lang="fr-FR" dirty="0" err="1" smtClean="0"/>
              <a:t>existing</a:t>
            </a:r>
            <a:r>
              <a:rPr lang="fr-FR" dirty="0" smtClean="0"/>
              <a:t> </a:t>
            </a:r>
            <a:r>
              <a:rPr lang="fr-FR" dirty="0" err="1" smtClean="0"/>
              <a:t>regulations</a:t>
            </a:r>
            <a:r>
              <a:rPr lang="fr-FR" dirty="0" smtClean="0"/>
              <a:t> put in place for </a:t>
            </a:r>
            <a:r>
              <a:rPr lang="fr-FR" dirty="0" err="1" smtClean="0"/>
              <a:t>aflatoxin</a:t>
            </a:r>
            <a:r>
              <a:rPr lang="fr-FR" dirty="0" smtClean="0"/>
              <a:t> control.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LABORATORY SERVICES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Burundi’s</a:t>
            </a:r>
            <a:r>
              <a:rPr lang="fr-FR" dirty="0" smtClean="0"/>
              <a:t> </a:t>
            </a:r>
            <a:r>
              <a:rPr lang="fr-FR" dirty="0" err="1" smtClean="0"/>
              <a:t>capacity</a:t>
            </a:r>
            <a:r>
              <a:rPr lang="fr-FR" dirty="0" smtClean="0"/>
              <a:t> for </a:t>
            </a:r>
            <a:r>
              <a:rPr lang="fr-FR" dirty="0" err="1" smtClean="0"/>
              <a:t>testing</a:t>
            </a:r>
            <a:r>
              <a:rPr lang="fr-FR" dirty="0" smtClean="0"/>
              <a:t> </a:t>
            </a:r>
            <a:r>
              <a:rPr lang="fr-FR" dirty="0" err="1" smtClean="0"/>
              <a:t>aflatoxin</a:t>
            </a:r>
            <a:r>
              <a:rPr lang="fr-FR" dirty="0" smtClean="0"/>
              <a:t> </a:t>
            </a:r>
            <a:r>
              <a:rPr lang="fr-FR" dirty="0" err="1" smtClean="0"/>
              <a:t>levels</a:t>
            </a:r>
            <a:r>
              <a:rPr lang="fr-FR" dirty="0" smtClean="0"/>
              <a:t> in </a:t>
            </a:r>
            <a:r>
              <a:rPr lang="fr-FR" dirty="0" err="1" smtClean="0"/>
              <a:t>foods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low</a:t>
            </a:r>
            <a:r>
              <a:rPr lang="fr-FR" dirty="0" smtClean="0"/>
              <a:t>;</a:t>
            </a:r>
          </a:p>
          <a:p>
            <a:r>
              <a:rPr lang="fr-FR" dirty="0" smtClean="0"/>
              <a:t>No </a:t>
            </a:r>
            <a:r>
              <a:rPr lang="fr-FR" dirty="0" err="1" smtClean="0"/>
              <a:t>many</a:t>
            </a:r>
            <a:r>
              <a:rPr lang="fr-FR" dirty="0" smtClean="0"/>
              <a:t> </a:t>
            </a:r>
            <a:r>
              <a:rPr lang="fr-FR" dirty="0" err="1" smtClean="0"/>
              <a:t>laboratories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working</a:t>
            </a:r>
            <a:r>
              <a:rPr lang="fr-FR" dirty="0" smtClean="0"/>
              <a:t> </a:t>
            </a:r>
            <a:r>
              <a:rPr lang="fr-FR" dirty="0" err="1" smtClean="0"/>
              <a:t>equipments</a:t>
            </a:r>
            <a:r>
              <a:rPr lang="fr-FR" dirty="0" smtClean="0"/>
              <a:t> to test </a:t>
            </a:r>
            <a:r>
              <a:rPr lang="fr-FR" dirty="0" err="1" smtClean="0"/>
              <a:t>aflatoxin</a:t>
            </a:r>
            <a:r>
              <a:rPr lang="fr-FR" dirty="0" smtClean="0"/>
              <a:t> </a:t>
            </a:r>
            <a:r>
              <a:rPr lang="fr-FR" dirty="0" err="1" smtClean="0"/>
              <a:t>levels</a:t>
            </a:r>
            <a:r>
              <a:rPr lang="fr-FR" dirty="0" smtClean="0"/>
              <a:t> are operating;</a:t>
            </a:r>
          </a:p>
          <a:p>
            <a:r>
              <a:rPr lang="fr-FR" dirty="0" smtClean="0"/>
              <a:t>No </a:t>
            </a:r>
            <a:r>
              <a:rPr lang="fr-FR" dirty="0" err="1" smtClean="0"/>
              <a:t>many</a:t>
            </a:r>
            <a:r>
              <a:rPr lang="fr-FR" dirty="0" smtClean="0"/>
              <a:t> </a:t>
            </a:r>
            <a:r>
              <a:rPr lang="fr-FR" dirty="0" err="1" smtClean="0"/>
              <a:t>laboratory</a:t>
            </a:r>
            <a:r>
              <a:rPr lang="fr-FR" dirty="0" smtClean="0"/>
              <a:t> </a:t>
            </a:r>
            <a:r>
              <a:rPr lang="fr-FR" dirty="0" err="1" smtClean="0"/>
              <a:t>technicians</a:t>
            </a:r>
            <a:r>
              <a:rPr lang="fr-FR" dirty="0" smtClean="0"/>
              <a:t> are </a:t>
            </a:r>
            <a:r>
              <a:rPr lang="fr-FR" dirty="0" err="1" smtClean="0"/>
              <a:t>trained</a:t>
            </a:r>
            <a:r>
              <a:rPr lang="fr-FR" dirty="0" smtClean="0"/>
              <a:t> to carry out tests for </a:t>
            </a:r>
            <a:r>
              <a:rPr lang="fr-FR" dirty="0" err="1" smtClean="0"/>
              <a:t>aflatoxin</a:t>
            </a:r>
            <a:r>
              <a:rPr lang="fr-FR" dirty="0" smtClean="0"/>
              <a:t> control.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3. MONITORING AND SURVEILLANCE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/>
              <a:t>Existing</a:t>
            </a:r>
            <a:r>
              <a:rPr lang="fr-FR" dirty="0" smtClean="0"/>
              <a:t> maximum </a:t>
            </a:r>
            <a:r>
              <a:rPr lang="fr-FR" dirty="0" err="1" smtClean="0"/>
              <a:t>accepted</a:t>
            </a:r>
            <a:r>
              <a:rPr lang="fr-FR" dirty="0" smtClean="0"/>
              <a:t> </a:t>
            </a:r>
            <a:r>
              <a:rPr lang="fr-FR" dirty="0" err="1" smtClean="0"/>
              <a:t>tolerable</a:t>
            </a:r>
            <a:r>
              <a:rPr lang="fr-FR" dirty="0" smtClean="0"/>
              <a:t> </a:t>
            </a:r>
            <a:r>
              <a:rPr lang="fr-FR" dirty="0" err="1" smtClean="0"/>
              <a:t>limit</a:t>
            </a:r>
            <a:r>
              <a:rPr lang="fr-FR" dirty="0" smtClean="0"/>
              <a:t> of </a:t>
            </a:r>
            <a:r>
              <a:rPr lang="fr-FR" dirty="0" err="1" smtClean="0"/>
              <a:t>aflatoxin</a:t>
            </a:r>
            <a:r>
              <a:rPr lang="fr-FR" dirty="0" smtClean="0"/>
              <a:t> in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crops</a:t>
            </a:r>
            <a:r>
              <a:rPr lang="fr-FR" dirty="0" smtClean="0"/>
              <a:t> and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products</a:t>
            </a:r>
            <a:r>
              <a:rPr lang="fr-FR" dirty="0" smtClean="0"/>
              <a:t> in Burundi:</a:t>
            </a:r>
          </a:p>
          <a:p>
            <a:pPr marL="514350" indent="-514350">
              <a:buAutoNum type="alphaLcParenR"/>
            </a:pPr>
            <a:r>
              <a:rPr lang="fr-FR" dirty="0" err="1" smtClean="0"/>
              <a:t>Maize</a:t>
            </a:r>
            <a:r>
              <a:rPr lang="fr-FR" dirty="0" smtClean="0"/>
              <a:t>: 5 </a:t>
            </a:r>
            <a:r>
              <a:rPr lang="fr-FR" dirty="0" err="1" smtClean="0"/>
              <a:t>ppb</a:t>
            </a:r>
            <a:endParaRPr lang="fr-FR" dirty="0" smtClean="0"/>
          </a:p>
          <a:p>
            <a:pPr marL="514350" indent="-514350">
              <a:buAutoNum type="alphaLcParenR"/>
            </a:pPr>
            <a:r>
              <a:rPr lang="fr-FR" dirty="0" smtClean="0"/>
              <a:t>Peanuts: 10 </a:t>
            </a:r>
            <a:r>
              <a:rPr lang="fr-FR" dirty="0" err="1" smtClean="0"/>
              <a:t>ppb</a:t>
            </a:r>
            <a:endParaRPr lang="fr-FR" dirty="0" smtClean="0"/>
          </a:p>
          <a:p>
            <a:pPr marL="514350" indent="-514350">
              <a:buAutoNum type="alphaLcParenR"/>
            </a:pPr>
            <a:r>
              <a:rPr lang="fr-FR" dirty="0" err="1" smtClean="0"/>
              <a:t>Oilseed</a:t>
            </a:r>
            <a:r>
              <a:rPr lang="fr-FR" dirty="0" smtClean="0"/>
              <a:t>: 10 </a:t>
            </a:r>
            <a:r>
              <a:rPr lang="fr-FR" dirty="0" err="1" smtClean="0"/>
              <a:t>ppb</a:t>
            </a:r>
            <a:endParaRPr lang="fr-FR" dirty="0" smtClean="0"/>
          </a:p>
          <a:p>
            <a:pPr marL="514350" indent="-514350">
              <a:buAutoNum type="alphaLcParenR"/>
            </a:pPr>
            <a:r>
              <a:rPr lang="fr-FR" dirty="0" err="1" smtClean="0"/>
              <a:t>Wheat</a:t>
            </a:r>
            <a:r>
              <a:rPr lang="fr-FR" dirty="0" smtClean="0"/>
              <a:t> </a:t>
            </a:r>
            <a:r>
              <a:rPr lang="fr-FR" dirty="0" err="1" smtClean="0"/>
              <a:t>flour</a:t>
            </a:r>
            <a:r>
              <a:rPr lang="fr-FR" dirty="0" smtClean="0"/>
              <a:t>: 10 </a:t>
            </a:r>
            <a:r>
              <a:rPr lang="fr-FR" dirty="0" err="1" smtClean="0"/>
              <a:t>ppb</a:t>
            </a:r>
            <a:r>
              <a:rPr lang="fr-FR" dirty="0" smtClean="0"/>
              <a:t> and 5 </a:t>
            </a:r>
            <a:r>
              <a:rPr lang="fr-FR" dirty="0" err="1" smtClean="0"/>
              <a:t>ppb</a:t>
            </a:r>
            <a:r>
              <a:rPr lang="fr-FR" dirty="0" smtClean="0"/>
              <a:t> for </a:t>
            </a:r>
            <a:r>
              <a:rPr lang="fr-FR" dirty="0" err="1" smtClean="0"/>
              <a:t>aflatoxin</a:t>
            </a:r>
            <a:r>
              <a:rPr lang="fr-FR" dirty="0" smtClean="0"/>
              <a:t> B1</a:t>
            </a:r>
          </a:p>
          <a:p>
            <a:pPr marL="514350" indent="-514350">
              <a:buAutoNum type="alphaLcParenR"/>
            </a:pPr>
            <a:r>
              <a:rPr lang="fr-FR" dirty="0" err="1" smtClean="0"/>
              <a:t>Sorghum</a:t>
            </a:r>
            <a:r>
              <a:rPr lang="fr-FR" dirty="0" smtClean="0"/>
              <a:t>: 5 </a:t>
            </a:r>
            <a:r>
              <a:rPr lang="fr-FR" dirty="0" err="1" smtClean="0"/>
              <a:t>ppb</a:t>
            </a:r>
            <a:endParaRPr lang="fr-FR" dirty="0" smtClean="0"/>
          </a:p>
          <a:p>
            <a:pPr marL="514350" indent="-514350">
              <a:buAutoNum type="alphaLcParenR"/>
            </a:pPr>
            <a:r>
              <a:rPr lang="fr-FR" dirty="0" smtClean="0"/>
              <a:t>Millet: 10 </a:t>
            </a:r>
            <a:r>
              <a:rPr lang="fr-FR" dirty="0" err="1" smtClean="0"/>
              <a:t>ppb</a:t>
            </a:r>
            <a:r>
              <a:rPr lang="fr-FR" dirty="0" smtClean="0"/>
              <a:t> and 5 </a:t>
            </a:r>
            <a:r>
              <a:rPr lang="fr-FR" dirty="0" err="1" smtClean="0"/>
              <a:t>ppb</a:t>
            </a:r>
            <a:r>
              <a:rPr lang="fr-FR" dirty="0" smtClean="0"/>
              <a:t> for </a:t>
            </a:r>
            <a:r>
              <a:rPr lang="fr-FR" dirty="0" err="1" smtClean="0"/>
              <a:t>aflatoxin</a:t>
            </a:r>
            <a:r>
              <a:rPr lang="fr-FR" dirty="0" smtClean="0"/>
              <a:t> B1.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Burundi Bureau of Standards and </a:t>
            </a:r>
            <a:r>
              <a:rPr lang="fr-FR" dirty="0" err="1" smtClean="0"/>
              <a:t>Quality</a:t>
            </a:r>
            <a:r>
              <a:rPr lang="fr-FR" dirty="0" smtClean="0"/>
              <a:t> Control (BBN)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responsible</a:t>
            </a:r>
            <a:r>
              <a:rPr lang="fr-FR" dirty="0" smtClean="0"/>
              <a:t> for </a:t>
            </a:r>
            <a:r>
              <a:rPr lang="fr-FR" dirty="0" err="1" smtClean="0"/>
              <a:t>enforcing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above</a:t>
            </a:r>
            <a:r>
              <a:rPr lang="fr-FR" dirty="0" smtClean="0"/>
              <a:t> </a:t>
            </a:r>
            <a:r>
              <a:rPr lang="fr-FR" dirty="0" err="1" smtClean="0"/>
              <a:t>mentioned</a:t>
            </a:r>
            <a:r>
              <a:rPr lang="fr-FR" dirty="0" smtClean="0"/>
              <a:t> </a:t>
            </a:r>
            <a:r>
              <a:rPr lang="fr-FR" dirty="0" err="1" smtClean="0"/>
              <a:t>limits</a:t>
            </a:r>
            <a:r>
              <a:rPr lang="fr-FR" dirty="0" smtClean="0"/>
              <a:t> and </a:t>
            </a:r>
            <a:r>
              <a:rPr lang="fr-FR" dirty="0" err="1" smtClean="0"/>
              <a:t>it</a:t>
            </a:r>
            <a:r>
              <a:rPr lang="fr-FR" dirty="0" smtClean="0"/>
              <a:t> must </a:t>
            </a:r>
            <a:r>
              <a:rPr lang="fr-FR" dirty="0" err="1" smtClean="0"/>
              <a:t>provide</a:t>
            </a:r>
            <a:r>
              <a:rPr lang="fr-FR" dirty="0" smtClean="0"/>
              <a:t> the leadership and coordination for </a:t>
            </a:r>
            <a:r>
              <a:rPr lang="fr-FR" dirty="0" err="1" smtClean="0"/>
              <a:t>aflatoxin</a:t>
            </a:r>
            <a:r>
              <a:rPr lang="fr-FR" dirty="0" smtClean="0"/>
              <a:t> control efforts;</a:t>
            </a:r>
          </a:p>
          <a:p>
            <a:r>
              <a:rPr lang="fr-FR" dirty="0" smtClean="0"/>
              <a:t>No </a:t>
            </a:r>
            <a:r>
              <a:rPr lang="fr-FR" dirty="0" err="1" smtClean="0"/>
              <a:t>aflatoxin</a:t>
            </a:r>
            <a:r>
              <a:rPr lang="fr-FR" dirty="0" smtClean="0"/>
              <a:t> tests are </a:t>
            </a:r>
            <a:r>
              <a:rPr lang="fr-FR" dirty="0" err="1" smtClean="0"/>
              <a:t>done</a:t>
            </a:r>
            <a:r>
              <a:rPr lang="fr-FR" dirty="0" smtClean="0"/>
              <a:t> on large </a:t>
            </a:r>
            <a:r>
              <a:rPr lang="fr-FR" dirty="0" err="1" smtClean="0"/>
              <a:t>scale</a:t>
            </a:r>
            <a:r>
              <a:rPr lang="fr-FR" dirty="0" smtClean="0"/>
              <a:t>;</a:t>
            </a:r>
          </a:p>
          <a:p>
            <a:r>
              <a:rPr lang="fr-FR" dirty="0" smtClean="0"/>
              <a:t>The </a:t>
            </a:r>
            <a:r>
              <a:rPr lang="fr-FR" dirty="0" err="1" smtClean="0"/>
              <a:t>laboratory</a:t>
            </a:r>
            <a:r>
              <a:rPr lang="fr-FR" dirty="0" smtClean="0"/>
              <a:t> of the National Centre of Food </a:t>
            </a:r>
            <a:r>
              <a:rPr lang="fr-FR" dirty="0" err="1" smtClean="0"/>
              <a:t>Technology</a:t>
            </a:r>
            <a:r>
              <a:rPr lang="fr-FR" dirty="0" smtClean="0"/>
              <a:t> (CNTA) has </a:t>
            </a:r>
            <a:r>
              <a:rPr lang="fr-FR" dirty="0" err="1" smtClean="0"/>
              <a:t>now</a:t>
            </a:r>
            <a:r>
              <a:rPr lang="fr-FR" dirty="0" smtClean="0"/>
              <a:t> 2 </a:t>
            </a:r>
            <a:r>
              <a:rPr lang="fr-FR" dirty="0" err="1" smtClean="0"/>
              <a:t>chromatographic</a:t>
            </a:r>
            <a:r>
              <a:rPr lang="fr-FR" dirty="0" smtClean="0"/>
              <a:t> </a:t>
            </a:r>
            <a:r>
              <a:rPr lang="fr-FR" dirty="0" err="1" smtClean="0"/>
              <a:t>equipments</a:t>
            </a:r>
            <a:r>
              <a:rPr lang="fr-FR" dirty="0" smtClean="0"/>
              <a:t> (HPLC and GC/MS) to carry out </a:t>
            </a:r>
            <a:r>
              <a:rPr lang="fr-FR" dirty="0" err="1" smtClean="0"/>
              <a:t>many</a:t>
            </a:r>
            <a:r>
              <a:rPr lang="fr-FR" dirty="0" smtClean="0"/>
              <a:t> tests </a:t>
            </a:r>
            <a:r>
              <a:rPr lang="fr-FR" dirty="0" err="1" smtClean="0"/>
              <a:t>among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r>
              <a:rPr lang="fr-FR" dirty="0" smtClean="0"/>
              <a:t> </a:t>
            </a:r>
            <a:r>
              <a:rPr lang="fr-FR" dirty="0" err="1" smtClean="0"/>
              <a:t>aflatoxin</a:t>
            </a:r>
            <a:r>
              <a:rPr lang="fr-FR" dirty="0" smtClean="0"/>
              <a:t> </a:t>
            </a:r>
            <a:r>
              <a:rPr lang="fr-FR" dirty="0" err="1" smtClean="0"/>
              <a:t>ones</a:t>
            </a:r>
            <a:r>
              <a:rPr lang="fr-FR" dirty="0" smtClean="0"/>
              <a:t>;</a:t>
            </a:r>
          </a:p>
          <a:p>
            <a:r>
              <a:rPr lang="fr-FR" dirty="0" smtClean="0"/>
              <a:t>The </a:t>
            </a:r>
            <a:r>
              <a:rPr lang="fr-FR" dirty="0" err="1" smtClean="0"/>
              <a:t>choice</a:t>
            </a:r>
            <a:r>
              <a:rPr lang="fr-FR" dirty="0" smtClean="0"/>
              <a:t> of guidelines to </a:t>
            </a:r>
            <a:r>
              <a:rPr lang="fr-FR" dirty="0" err="1" smtClean="0"/>
              <a:t>follow</a:t>
            </a:r>
            <a:r>
              <a:rPr lang="fr-FR" dirty="0" smtClean="0"/>
              <a:t> in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aflatoxin</a:t>
            </a:r>
            <a:r>
              <a:rPr lang="fr-FR" dirty="0" smtClean="0"/>
              <a:t> tests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still</a:t>
            </a:r>
            <a:r>
              <a:rPr lang="fr-FR" dirty="0" smtClean="0"/>
              <a:t> a </a:t>
            </a:r>
            <a:r>
              <a:rPr lang="fr-FR" dirty="0" err="1" smtClean="0"/>
              <a:t>big</a:t>
            </a:r>
            <a:r>
              <a:rPr lang="fr-FR" dirty="0" smtClean="0"/>
              <a:t> challenge.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4. EDUCATION AND AWARENESS PROGRAMS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Some</a:t>
            </a:r>
            <a:r>
              <a:rPr lang="fr-FR" dirty="0" smtClean="0"/>
              <a:t> workshops, forums on </a:t>
            </a:r>
            <a:r>
              <a:rPr lang="fr-FR" dirty="0" err="1" smtClean="0"/>
              <a:t>aflatoxin</a:t>
            </a:r>
            <a:r>
              <a:rPr lang="fr-FR" dirty="0" smtClean="0"/>
              <a:t> challenges in </a:t>
            </a:r>
            <a:r>
              <a:rPr lang="fr-FR" dirty="0" err="1" smtClean="0"/>
              <a:t>general</a:t>
            </a:r>
            <a:r>
              <a:rPr lang="fr-FR" dirty="0" smtClean="0"/>
              <a:t>;</a:t>
            </a:r>
          </a:p>
          <a:p>
            <a:r>
              <a:rPr lang="fr-FR" dirty="0" smtClean="0"/>
              <a:t>No </a:t>
            </a:r>
            <a:r>
              <a:rPr lang="fr-FR" dirty="0" err="1" smtClean="0"/>
              <a:t>many</a:t>
            </a:r>
            <a:r>
              <a:rPr lang="fr-FR" dirty="0" smtClean="0"/>
              <a:t> </a:t>
            </a:r>
            <a:r>
              <a:rPr lang="fr-FR" dirty="0" err="1" smtClean="0"/>
              <a:t>awareness</a:t>
            </a:r>
            <a:r>
              <a:rPr lang="fr-FR" dirty="0" smtClean="0"/>
              <a:t> </a:t>
            </a:r>
            <a:r>
              <a:rPr lang="fr-FR" dirty="0" err="1" smtClean="0"/>
              <a:t>progra</a:t>
            </a:r>
            <a:r>
              <a:rPr lang="en-US" dirty="0" smtClean="0"/>
              <a:t>ms for value chain actors, consumers and food handlers;</a:t>
            </a:r>
          </a:p>
          <a:p>
            <a:r>
              <a:rPr lang="fr-FR" dirty="0" err="1" smtClean="0"/>
              <a:t>Lack</a:t>
            </a:r>
            <a:r>
              <a:rPr lang="fr-FR" dirty="0" smtClean="0"/>
              <a:t> of </a:t>
            </a:r>
            <a:r>
              <a:rPr lang="fr-FR" dirty="0" err="1" smtClean="0"/>
              <a:t>education</a:t>
            </a:r>
            <a:r>
              <a:rPr lang="fr-FR" dirty="0" smtClean="0"/>
              <a:t> in </a:t>
            </a:r>
            <a:r>
              <a:rPr lang="fr-FR" dirty="0" err="1" smtClean="0"/>
              <a:t>preliminary</a:t>
            </a:r>
            <a:r>
              <a:rPr lang="fr-FR" dirty="0" smtClean="0"/>
              <a:t> techniques to </a:t>
            </a:r>
            <a:r>
              <a:rPr lang="fr-FR" dirty="0" err="1" smtClean="0"/>
              <a:t>mitigate</a:t>
            </a:r>
            <a:r>
              <a:rPr lang="fr-FR" dirty="0" smtClean="0"/>
              <a:t> </a:t>
            </a:r>
            <a:r>
              <a:rPr lang="fr-FR" dirty="0" err="1" smtClean="0"/>
              <a:t>aflatoxin</a:t>
            </a:r>
            <a:r>
              <a:rPr lang="fr-FR" dirty="0" smtClean="0"/>
              <a:t> contamination (</a:t>
            </a:r>
            <a:r>
              <a:rPr lang="fr-FR" dirty="0" err="1" smtClean="0"/>
              <a:t>humidity</a:t>
            </a:r>
            <a:r>
              <a:rPr lang="fr-FR" dirty="0" smtClean="0"/>
              <a:t>, </a:t>
            </a:r>
            <a:r>
              <a:rPr lang="fr-FR" dirty="0" err="1" smtClean="0"/>
              <a:t>storage</a:t>
            </a:r>
            <a:r>
              <a:rPr lang="fr-FR" dirty="0" smtClean="0"/>
              <a:t> conditions,…).</a:t>
            </a:r>
            <a:endParaRPr lang="en-US" dirty="0" smtClean="0"/>
          </a:p>
          <a:p>
            <a:endParaRPr lang="fr-F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5. GAPS TO STRENGTHERN THE AFLATOXIN REGULATORY FRAMEWORK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Lack</a:t>
            </a:r>
            <a:r>
              <a:rPr lang="fr-FR" dirty="0" smtClean="0"/>
              <a:t> of </a:t>
            </a:r>
            <a:r>
              <a:rPr lang="fr-FR" dirty="0" err="1" smtClean="0"/>
              <a:t>laws</a:t>
            </a:r>
            <a:r>
              <a:rPr lang="fr-FR" dirty="0" smtClean="0"/>
              <a:t> and </a:t>
            </a:r>
            <a:r>
              <a:rPr lang="fr-FR" dirty="0" err="1" smtClean="0"/>
              <a:t>regulations</a:t>
            </a:r>
            <a:r>
              <a:rPr lang="fr-FR" dirty="0" smtClean="0"/>
              <a:t>;</a:t>
            </a:r>
          </a:p>
          <a:p>
            <a:r>
              <a:rPr lang="fr-FR" dirty="0" err="1" smtClean="0"/>
              <a:t>Lack</a:t>
            </a:r>
            <a:r>
              <a:rPr lang="fr-FR" dirty="0" smtClean="0"/>
              <a:t> of </a:t>
            </a:r>
            <a:r>
              <a:rPr lang="fr-FR" dirty="0" err="1" smtClean="0"/>
              <a:t>scientific</a:t>
            </a:r>
            <a:r>
              <a:rPr lang="fr-FR" dirty="0" smtClean="0"/>
              <a:t> data to monitor </a:t>
            </a:r>
            <a:r>
              <a:rPr lang="fr-FR" dirty="0" err="1" smtClean="0"/>
              <a:t>aflatoxin</a:t>
            </a:r>
            <a:r>
              <a:rPr lang="fr-FR" dirty="0" smtClean="0"/>
              <a:t> control;</a:t>
            </a:r>
          </a:p>
          <a:p>
            <a:r>
              <a:rPr lang="fr-FR" dirty="0" err="1" smtClean="0"/>
              <a:t>Lack</a:t>
            </a:r>
            <a:r>
              <a:rPr lang="fr-FR" dirty="0" smtClean="0"/>
              <a:t> of </a:t>
            </a:r>
            <a:r>
              <a:rPr lang="fr-FR" dirty="0" err="1" smtClean="0"/>
              <a:t>laboratory</a:t>
            </a:r>
            <a:r>
              <a:rPr lang="fr-FR" dirty="0" smtClean="0"/>
              <a:t> services;</a:t>
            </a:r>
          </a:p>
          <a:p>
            <a:r>
              <a:rPr lang="fr-FR" dirty="0" err="1" smtClean="0"/>
              <a:t>Lack</a:t>
            </a:r>
            <a:r>
              <a:rPr lang="fr-FR" dirty="0" smtClean="0"/>
              <a:t> of </a:t>
            </a:r>
            <a:r>
              <a:rPr lang="fr-FR" dirty="0" err="1" smtClean="0"/>
              <a:t>education</a:t>
            </a:r>
            <a:r>
              <a:rPr lang="fr-FR" dirty="0" smtClean="0"/>
              <a:t> and </a:t>
            </a:r>
            <a:r>
              <a:rPr lang="fr-FR" dirty="0" err="1" smtClean="0"/>
              <a:t>awareness</a:t>
            </a:r>
            <a:r>
              <a:rPr lang="fr-FR" dirty="0" smtClean="0"/>
              <a:t> programs for value </a:t>
            </a:r>
            <a:r>
              <a:rPr lang="fr-FR" dirty="0" err="1" smtClean="0"/>
              <a:t>chain</a:t>
            </a:r>
            <a:r>
              <a:rPr lang="fr-FR" dirty="0" smtClean="0"/>
              <a:t> </a:t>
            </a:r>
            <a:r>
              <a:rPr lang="fr-FR" dirty="0" err="1" smtClean="0"/>
              <a:t>actors</a:t>
            </a:r>
            <a:r>
              <a:rPr lang="fr-FR" dirty="0" smtClean="0"/>
              <a:t>, </a:t>
            </a:r>
            <a:r>
              <a:rPr lang="fr-FR" dirty="0" err="1" smtClean="0"/>
              <a:t>consumers</a:t>
            </a:r>
            <a:r>
              <a:rPr lang="fr-FR" dirty="0" smtClean="0"/>
              <a:t> and </a:t>
            </a:r>
            <a:r>
              <a:rPr lang="fr-FR" dirty="0" err="1" smtClean="0"/>
              <a:t>food</a:t>
            </a:r>
            <a:r>
              <a:rPr lang="fr-FR" dirty="0" smtClean="0"/>
              <a:t> </a:t>
            </a:r>
            <a:r>
              <a:rPr lang="fr-FR" dirty="0" err="1" smtClean="0"/>
              <a:t>handlers</a:t>
            </a:r>
            <a:r>
              <a:rPr lang="fr-FR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b="1" dirty="0" smtClean="0"/>
              <a:t>THANK YOU FOR LISTENING</a:t>
            </a:r>
            <a:endParaRPr lang="en-US" sz="4000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Prof. SINDAYIKENGERA </a:t>
            </a:r>
            <a:r>
              <a:rPr lang="en-US" b="1" dirty="0" err="1" smtClean="0"/>
              <a:t>Séverin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Director of National Centre of </a:t>
            </a:r>
          </a:p>
          <a:p>
            <a:pPr>
              <a:buNone/>
            </a:pPr>
            <a:r>
              <a:rPr lang="en-US" b="1" dirty="0" smtClean="0"/>
              <a:t>     Food Technology   (CNTA)</a:t>
            </a:r>
          </a:p>
          <a:p>
            <a:pPr>
              <a:buNone/>
            </a:pPr>
            <a:r>
              <a:rPr lang="fr-FR" b="1" dirty="0" smtClean="0"/>
              <a:t>     </a:t>
            </a:r>
            <a:r>
              <a:rPr lang="fr-FR" b="1" dirty="0" err="1" smtClean="0"/>
              <a:t>Ministry</a:t>
            </a:r>
            <a:r>
              <a:rPr lang="fr-FR" b="1" dirty="0" smtClean="0"/>
              <a:t> of Agriculture and </a:t>
            </a:r>
            <a:r>
              <a:rPr lang="fr-FR" b="1" dirty="0" err="1" smtClean="0"/>
              <a:t>Livestock</a:t>
            </a:r>
            <a:r>
              <a:rPr lang="fr-FR" b="1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402</Words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Thème Office</vt:lpstr>
      <vt:lpstr>REGIONAL WORKSHOP ON THE AFLATOXIN CHALLENGE IN EASTERN AND SOUTHERN AFRICA</vt:lpstr>
      <vt:lpstr>CONTENTS</vt:lpstr>
      <vt:lpstr>1. LAWS AND REGULATIONS</vt:lpstr>
      <vt:lpstr>2. LABORATORY SERVICES</vt:lpstr>
      <vt:lpstr>3. MONITORING AND SURVEILLANCE</vt:lpstr>
      <vt:lpstr>Slide 6</vt:lpstr>
      <vt:lpstr>4. EDUCATION AND AWARENESS PROGRAMS</vt:lpstr>
      <vt:lpstr>5. GAPS TO STRENGTHERN THE AFLATOXIN REGULATORY FRAMEWORK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WORKSHOP ON THE AFLATOXIN CHALLENGE IN EASTERN AND SOUTHERN AFRICA</dc:title>
  <dc:creator>TYC</dc:creator>
  <cp:lastModifiedBy>TYC</cp:lastModifiedBy>
  <cp:revision>1</cp:revision>
  <dcterms:modified xsi:type="dcterms:W3CDTF">2018-05-11T00:21:02Z</dcterms:modified>
</cp:coreProperties>
</file>