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25"/>
  </p:notesMasterIdLst>
  <p:handoutMasterIdLst>
    <p:handoutMasterId r:id="rId26"/>
  </p:handoutMasterIdLst>
  <p:sldIdLst>
    <p:sldId id="418" r:id="rId5"/>
    <p:sldId id="632" r:id="rId6"/>
    <p:sldId id="616" r:id="rId7"/>
    <p:sldId id="617" r:id="rId8"/>
    <p:sldId id="618" r:id="rId9"/>
    <p:sldId id="619" r:id="rId10"/>
    <p:sldId id="638" r:id="rId11"/>
    <p:sldId id="637" r:id="rId12"/>
    <p:sldId id="639" r:id="rId13"/>
    <p:sldId id="640" r:id="rId14"/>
    <p:sldId id="603" r:id="rId15"/>
    <p:sldId id="628" r:id="rId16"/>
    <p:sldId id="608" r:id="rId17"/>
    <p:sldId id="627" r:id="rId18"/>
    <p:sldId id="634" r:id="rId19"/>
    <p:sldId id="610" r:id="rId20"/>
    <p:sldId id="630" r:id="rId21"/>
    <p:sldId id="631" r:id="rId22"/>
    <p:sldId id="633" r:id="rId23"/>
    <p:sldId id="600" r:id="rId24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0000"/>
    <a:srgbClr val="000000"/>
    <a:srgbClr val="C8C8C8"/>
    <a:srgbClr val="3264FA"/>
    <a:srgbClr val="003296"/>
    <a:srgbClr val="820000"/>
    <a:srgbClr val="471B05"/>
    <a:srgbClr val="B28E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85" autoAdjust="0"/>
    <p:restoredTop sz="92540" autoAdjust="0"/>
  </p:normalViewPr>
  <p:slideViewPr>
    <p:cSldViewPr>
      <p:cViewPr>
        <p:scale>
          <a:sx n="50" d="100"/>
          <a:sy n="5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150</c:v>
                </c:pt>
                <c:pt idx="1">
                  <c:v>1800</c:v>
                </c:pt>
                <c:pt idx="2">
                  <c:v>4500</c:v>
                </c:pt>
                <c:pt idx="3">
                  <c:v>18000</c:v>
                </c:pt>
                <c:pt idx="4">
                  <c:v>28500</c:v>
                </c:pt>
                <c:pt idx="5">
                  <c:v>42750</c:v>
                </c:pt>
                <c:pt idx="6">
                  <c:v>63000</c:v>
                </c:pt>
                <c:pt idx="7">
                  <c:v>96000</c:v>
                </c:pt>
                <c:pt idx="8">
                  <c:v>144000</c:v>
                </c:pt>
              </c:numCache>
            </c:numRef>
          </c:val>
        </c:ser>
        <c:dLbls>
          <c:showVal val="1"/>
        </c:dLbls>
        <c:overlap val="-25"/>
        <c:axId val="79702272"/>
        <c:axId val="79716352"/>
      </c:barChart>
      <c:catAx>
        <c:axId val="79702272"/>
        <c:scaling>
          <c:orientation val="minMax"/>
        </c:scaling>
        <c:axPos val="b"/>
        <c:numFmt formatCode="General" sourceLinked="0"/>
        <c:majorTickMark val="none"/>
        <c:tickLblPos val="nextTo"/>
        <c:crossAx val="79716352"/>
        <c:crosses val="autoZero"/>
        <c:auto val="1"/>
        <c:lblAlgn val="ctr"/>
        <c:lblOffset val="100"/>
      </c:catAx>
      <c:valAx>
        <c:axId val="79716352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79702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EC842-A140-450B-9BCC-9B271F1B230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11C40-6285-4D1A-9B69-412DC65C9867}">
      <dgm:prSet phldrT="[Text]" custT="1"/>
      <dgm:spPr/>
      <dgm:t>
        <a:bodyPr/>
        <a:lstStyle/>
        <a:p>
          <a:r>
            <a:rPr lang="en-US" sz="1800" b="1" dirty="0" smtClean="0"/>
            <a:t>Trust Group 1</a:t>
          </a:r>
          <a:endParaRPr lang="en-US" sz="1800" b="1" dirty="0"/>
        </a:p>
      </dgm:t>
    </dgm:pt>
    <dgm:pt modelId="{0C48C79D-DE4D-444B-87C8-F9FB54446477}" type="parTrans" cxnId="{5994E8ED-96CB-4C30-BA86-79CD0E06DD85}">
      <dgm:prSet/>
      <dgm:spPr>
        <a:ln>
          <a:solidFill>
            <a:schemeClr val="tx1"/>
          </a:solidFill>
          <a:headEnd type="none" w="med" len="med"/>
          <a:tailEnd type="triangle" w="lg" len="lg"/>
        </a:ln>
      </dgm:spPr>
      <dgm:t>
        <a:bodyPr/>
        <a:lstStyle/>
        <a:p>
          <a:endParaRPr lang="en-US" sz="2800"/>
        </a:p>
      </dgm:t>
    </dgm:pt>
    <dgm:pt modelId="{59109D43-A132-4A90-9E13-D6210222A2E5}" type="sibTrans" cxnId="{5994E8ED-96CB-4C30-BA86-79CD0E06DD85}">
      <dgm:prSet/>
      <dgm:spPr/>
      <dgm:t>
        <a:bodyPr/>
        <a:lstStyle/>
        <a:p>
          <a:endParaRPr lang="en-US" sz="2800"/>
        </a:p>
      </dgm:t>
    </dgm:pt>
    <dgm:pt modelId="{0673575C-0BA1-4486-80DE-3FD94EE60BB0}">
      <dgm:prSet phldrT="[Text]" custT="1"/>
      <dgm:spPr/>
      <dgm:t>
        <a:bodyPr/>
        <a:lstStyle/>
        <a:p>
          <a:r>
            <a:rPr lang="en-US" sz="1800" b="1" dirty="0" smtClean="0"/>
            <a:t>Trust Group 2</a:t>
          </a:r>
          <a:endParaRPr lang="en-US" sz="1800" b="1" dirty="0"/>
        </a:p>
      </dgm:t>
    </dgm:pt>
    <dgm:pt modelId="{2AA143FF-E561-4050-BC7C-26F1A57E8370}" type="parTrans" cxnId="{844B9D23-277C-46E2-B487-AC4525A01075}">
      <dgm:prSet/>
      <dgm:spPr>
        <a:ln w="25400">
          <a:solidFill>
            <a:schemeClr val="tx1"/>
          </a:solidFill>
          <a:headEnd type="none" w="med" len="med"/>
          <a:tailEnd type="triangle" w="lg" len="lg"/>
        </a:ln>
      </dgm:spPr>
      <dgm:t>
        <a:bodyPr/>
        <a:lstStyle/>
        <a:p>
          <a:endParaRPr lang="en-US" sz="2800"/>
        </a:p>
      </dgm:t>
    </dgm:pt>
    <dgm:pt modelId="{19813FD5-AD67-4F0B-B1CA-61DBAF39F0D6}" type="sibTrans" cxnId="{844B9D23-277C-46E2-B487-AC4525A01075}">
      <dgm:prSet/>
      <dgm:spPr/>
      <dgm:t>
        <a:bodyPr/>
        <a:lstStyle/>
        <a:p>
          <a:endParaRPr lang="en-US" sz="2800"/>
        </a:p>
      </dgm:t>
    </dgm:pt>
    <dgm:pt modelId="{A63A2B40-0246-478F-A329-37C0243C131B}">
      <dgm:prSet phldrT="[Text]" custT="1"/>
      <dgm:spPr/>
      <dgm:t>
        <a:bodyPr/>
        <a:lstStyle/>
        <a:p>
          <a:r>
            <a:rPr lang="en-US" sz="1800" b="1" dirty="0" smtClean="0"/>
            <a:t>Trust Group n</a:t>
          </a:r>
          <a:endParaRPr lang="en-US" sz="1800" b="1" dirty="0"/>
        </a:p>
      </dgm:t>
    </dgm:pt>
    <dgm:pt modelId="{CC18A333-1E52-43C3-9D1F-D03EEAADE611}" type="parTrans" cxnId="{F38F3B57-A2D0-4EC5-A7DC-A585D97110A9}">
      <dgm:prSet/>
      <dgm:spPr>
        <a:ln>
          <a:solidFill>
            <a:schemeClr val="tx1"/>
          </a:solidFill>
          <a:tailEnd type="triangle" w="lg" len="lg"/>
        </a:ln>
      </dgm:spPr>
      <dgm:t>
        <a:bodyPr/>
        <a:lstStyle/>
        <a:p>
          <a:endParaRPr lang="en-US" sz="2800"/>
        </a:p>
      </dgm:t>
    </dgm:pt>
    <dgm:pt modelId="{6FBF7F6D-C769-4551-A30E-F6EDD4770E57}" type="sibTrans" cxnId="{F38F3B57-A2D0-4EC5-A7DC-A585D97110A9}">
      <dgm:prSet/>
      <dgm:spPr/>
      <dgm:t>
        <a:bodyPr/>
        <a:lstStyle/>
        <a:p>
          <a:endParaRPr lang="en-US" sz="2800"/>
        </a:p>
      </dgm:t>
    </dgm:pt>
    <dgm:pt modelId="{7CBE4ACE-B959-4911-9705-3AE814FE7757}" type="pres">
      <dgm:prSet presAssocID="{96CEC842-A140-450B-9BCC-9B271F1B230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3B3CC-A361-453E-A709-6E06B358FCD7}" type="pres">
      <dgm:prSet presAssocID="{96CEC842-A140-450B-9BCC-9B271F1B230E}" presName="cycle" presStyleCnt="0"/>
      <dgm:spPr/>
    </dgm:pt>
    <dgm:pt modelId="{81D33458-5DBC-407B-91BA-025A8CA1D859}" type="pres">
      <dgm:prSet presAssocID="{96CEC842-A140-450B-9BCC-9B271F1B230E}" presName="centerShape" presStyleCnt="0"/>
      <dgm:spPr/>
    </dgm:pt>
    <dgm:pt modelId="{56945E33-7AAE-4397-9B8F-6F258953542D}" type="pres">
      <dgm:prSet presAssocID="{96CEC842-A140-450B-9BCC-9B271F1B230E}" presName="connSite" presStyleLbl="node1" presStyleIdx="0" presStyleCnt="4"/>
      <dgm:spPr/>
    </dgm:pt>
    <dgm:pt modelId="{C8854ADE-172A-41FC-AC6C-74EE02FC5C6E}" type="pres">
      <dgm:prSet presAssocID="{96CEC842-A140-450B-9BCC-9B271F1B230E}" presName="visible" presStyleLbl="node1" presStyleIdx="0" presStyleCnt="4" custScaleX="117503" custScaleY="117503"/>
      <dgm:spPr>
        <a:solidFill>
          <a:schemeClr val="bg1"/>
        </a:solidFill>
        <a:ln>
          <a:solidFill>
            <a:schemeClr val="tx1"/>
          </a:solidFill>
        </a:ln>
      </dgm:spPr>
    </dgm:pt>
    <dgm:pt modelId="{56776320-0FCA-417E-8203-496A5C201304}" type="pres">
      <dgm:prSet presAssocID="{0C48C79D-DE4D-444B-87C8-F9FB5444647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8675468-C7B2-4930-8A94-6AB58D60B590}" type="pres">
      <dgm:prSet presAssocID="{74811C40-6285-4D1A-9B69-412DC65C9867}" presName="node" presStyleCnt="0"/>
      <dgm:spPr/>
    </dgm:pt>
    <dgm:pt modelId="{DBB25D06-23EC-4FE8-8B77-F35D8182750B}" type="pres">
      <dgm:prSet presAssocID="{74811C40-6285-4D1A-9B69-412DC65C9867}" presName="parentNode" presStyleLbl="node1" presStyleIdx="1" presStyleCnt="4" custLinFactNeighborX="70108" custLinFactNeighborY="-122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BC9C3-1E83-4A73-BDBA-5527673714E2}" type="pres">
      <dgm:prSet presAssocID="{74811C40-6285-4D1A-9B69-412DC65C986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08256-B9AD-411B-AA7C-7F03C2F68A88}" type="pres">
      <dgm:prSet presAssocID="{2AA143FF-E561-4050-BC7C-26F1A57E8370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57DCD5E-4AD8-4DBD-B5A0-4D2E209AC105}" type="pres">
      <dgm:prSet presAssocID="{0673575C-0BA1-4486-80DE-3FD94EE60BB0}" presName="node" presStyleCnt="0"/>
      <dgm:spPr/>
    </dgm:pt>
    <dgm:pt modelId="{271A88E2-CEC3-4B40-B8A6-30F7590DF17E}" type="pres">
      <dgm:prSet presAssocID="{0673575C-0BA1-4486-80DE-3FD94EE60BB0}" presName="parentNode" presStyleLbl="node1" presStyleIdx="2" presStyleCnt="4" custLinFactNeighborX="60197" custLinFactNeighborY="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D4B3-0D26-4861-B73F-BFF13C99050B}" type="pres">
      <dgm:prSet presAssocID="{0673575C-0BA1-4486-80DE-3FD94EE60BB0}" presName="childNode" presStyleLbl="revTx" presStyleIdx="0" presStyleCnt="0">
        <dgm:presLayoutVars>
          <dgm:bulletEnabled val="1"/>
        </dgm:presLayoutVars>
      </dgm:prSet>
      <dgm:spPr/>
    </dgm:pt>
    <dgm:pt modelId="{9F348D56-C609-4CD7-9FD7-8A60F40411C7}" type="pres">
      <dgm:prSet presAssocID="{CC18A333-1E52-43C3-9D1F-D03EEAADE61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CCC6835-606C-494B-9A9D-C002D65B8EAE}" type="pres">
      <dgm:prSet presAssocID="{A63A2B40-0246-478F-A329-37C0243C131B}" presName="node" presStyleCnt="0"/>
      <dgm:spPr/>
    </dgm:pt>
    <dgm:pt modelId="{ED84CC7E-8E87-4F65-999A-D9ABDD7A6C43}" type="pres">
      <dgm:prSet presAssocID="{A63A2B40-0246-478F-A329-37C0243C131B}" presName="parentNode" presStyleLbl="node1" presStyleIdx="3" presStyleCnt="4" custLinFactNeighborX="70108" custLinFactNeighborY="-4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4DF8-4ABB-472B-9246-FC95C023FE80}" type="pres">
      <dgm:prSet presAssocID="{A63A2B40-0246-478F-A329-37C0243C131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0123CC6-CBEC-40BD-A064-1460CEDB4503}" type="presOf" srcId="{2AA143FF-E561-4050-BC7C-26F1A57E8370}" destId="{37E08256-B9AD-411B-AA7C-7F03C2F68A88}" srcOrd="0" destOrd="0" presId="urn:microsoft.com/office/officeart/2005/8/layout/radial2"/>
    <dgm:cxn modelId="{159B7AFD-E689-454F-B487-7F5CA0686D03}" type="presOf" srcId="{0C48C79D-DE4D-444B-87C8-F9FB54446477}" destId="{56776320-0FCA-417E-8203-496A5C201304}" srcOrd="0" destOrd="0" presId="urn:microsoft.com/office/officeart/2005/8/layout/radial2"/>
    <dgm:cxn modelId="{844B9D23-277C-46E2-B487-AC4525A01075}" srcId="{96CEC842-A140-450B-9BCC-9B271F1B230E}" destId="{0673575C-0BA1-4486-80DE-3FD94EE60BB0}" srcOrd="1" destOrd="0" parTransId="{2AA143FF-E561-4050-BC7C-26F1A57E8370}" sibTransId="{19813FD5-AD67-4F0B-B1CA-61DBAF39F0D6}"/>
    <dgm:cxn modelId="{B0273B2C-4487-4BCC-B69D-0B0CCCE06B8E}" type="presOf" srcId="{A63A2B40-0246-478F-A329-37C0243C131B}" destId="{ED84CC7E-8E87-4F65-999A-D9ABDD7A6C43}" srcOrd="0" destOrd="0" presId="urn:microsoft.com/office/officeart/2005/8/layout/radial2"/>
    <dgm:cxn modelId="{F38F3B57-A2D0-4EC5-A7DC-A585D97110A9}" srcId="{96CEC842-A140-450B-9BCC-9B271F1B230E}" destId="{A63A2B40-0246-478F-A329-37C0243C131B}" srcOrd="2" destOrd="0" parTransId="{CC18A333-1E52-43C3-9D1F-D03EEAADE611}" sibTransId="{6FBF7F6D-C769-4551-A30E-F6EDD4770E57}"/>
    <dgm:cxn modelId="{E8739965-E654-4EE7-8159-AC4E6D6FA96E}" type="presOf" srcId="{74811C40-6285-4D1A-9B69-412DC65C9867}" destId="{DBB25D06-23EC-4FE8-8B77-F35D8182750B}" srcOrd="0" destOrd="0" presId="urn:microsoft.com/office/officeart/2005/8/layout/radial2"/>
    <dgm:cxn modelId="{282D65A2-4CF1-414A-B236-50DADAB4A0C4}" type="presOf" srcId="{0673575C-0BA1-4486-80DE-3FD94EE60BB0}" destId="{271A88E2-CEC3-4B40-B8A6-30F7590DF17E}" srcOrd="0" destOrd="0" presId="urn:microsoft.com/office/officeart/2005/8/layout/radial2"/>
    <dgm:cxn modelId="{F12ADB72-375D-414B-AD87-6A7D8E03187B}" type="presOf" srcId="{96CEC842-A140-450B-9BCC-9B271F1B230E}" destId="{7CBE4ACE-B959-4911-9705-3AE814FE7757}" srcOrd="0" destOrd="0" presId="urn:microsoft.com/office/officeart/2005/8/layout/radial2"/>
    <dgm:cxn modelId="{A32B2EE0-E72B-424A-A70E-A648C2C6CED3}" type="presOf" srcId="{CC18A333-1E52-43C3-9D1F-D03EEAADE611}" destId="{9F348D56-C609-4CD7-9FD7-8A60F40411C7}" srcOrd="0" destOrd="0" presId="urn:microsoft.com/office/officeart/2005/8/layout/radial2"/>
    <dgm:cxn modelId="{5994E8ED-96CB-4C30-BA86-79CD0E06DD85}" srcId="{96CEC842-A140-450B-9BCC-9B271F1B230E}" destId="{74811C40-6285-4D1A-9B69-412DC65C9867}" srcOrd="0" destOrd="0" parTransId="{0C48C79D-DE4D-444B-87C8-F9FB54446477}" sibTransId="{59109D43-A132-4A90-9E13-D6210222A2E5}"/>
    <dgm:cxn modelId="{6DD710C6-35ED-4BA3-92FF-244195755F6C}" type="presParOf" srcId="{7CBE4ACE-B959-4911-9705-3AE814FE7757}" destId="{CB33B3CC-A361-453E-A709-6E06B358FCD7}" srcOrd="0" destOrd="0" presId="urn:microsoft.com/office/officeart/2005/8/layout/radial2"/>
    <dgm:cxn modelId="{93FDDE43-4CB6-44D4-8CDF-9A2E4CB45A85}" type="presParOf" srcId="{CB33B3CC-A361-453E-A709-6E06B358FCD7}" destId="{81D33458-5DBC-407B-91BA-025A8CA1D859}" srcOrd="0" destOrd="0" presId="urn:microsoft.com/office/officeart/2005/8/layout/radial2"/>
    <dgm:cxn modelId="{1C9B2E0E-F728-4044-968E-FEBFA5D3B0C5}" type="presParOf" srcId="{81D33458-5DBC-407B-91BA-025A8CA1D859}" destId="{56945E33-7AAE-4397-9B8F-6F258953542D}" srcOrd="0" destOrd="0" presId="urn:microsoft.com/office/officeart/2005/8/layout/radial2"/>
    <dgm:cxn modelId="{CD6D4BC6-2E44-4FCC-B36C-0B73EF9AAC01}" type="presParOf" srcId="{81D33458-5DBC-407B-91BA-025A8CA1D859}" destId="{C8854ADE-172A-41FC-AC6C-74EE02FC5C6E}" srcOrd="1" destOrd="0" presId="urn:microsoft.com/office/officeart/2005/8/layout/radial2"/>
    <dgm:cxn modelId="{47064324-1685-401A-B73D-F19E8149791D}" type="presParOf" srcId="{CB33B3CC-A361-453E-A709-6E06B358FCD7}" destId="{56776320-0FCA-417E-8203-496A5C201304}" srcOrd="1" destOrd="0" presId="urn:microsoft.com/office/officeart/2005/8/layout/radial2"/>
    <dgm:cxn modelId="{709F05FA-CC13-4D89-B8C9-03CCF295A182}" type="presParOf" srcId="{CB33B3CC-A361-453E-A709-6E06B358FCD7}" destId="{C8675468-C7B2-4930-8A94-6AB58D60B590}" srcOrd="2" destOrd="0" presId="urn:microsoft.com/office/officeart/2005/8/layout/radial2"/>
    <dgm:cxn modelId="{540F89F3-75CB-4466-B195-D5D0FF63A07D}" type="presParOf" srcId="{C8675468-C7B2-4930-8A94-6AB58D60B590}" destId="{DBB25D06-23EC-4FE8-8B77-F35D8182750B}" srcOrd="0" destOrd="0" presId="urn:microsoft.com/office/officeart/2005/8/layout/radial2"/>
    <dgm:cxn modelId="{47C47762-DE89-4086-8B51-322A172AD806}" type="presParOf" srcId="{C8675468-C7B2-4930-8A94-6AB58D60B590}" destId="{025BC9C3-1E83-4A73-BDBA-5527673714E2}" srcOrd="1" destOrd="0" presId="urn:microsoft.com/office/officeart/2005/8/layout/radial2"/>
    <dgm:cxn modelId="{CD872B72-B88E-416B-B82D-572D9D4C186D}" type="presParOf" srcId="{CB33B3CC-A361-453E-A709-6E06B358FCD7}" destId="{37E08256-B9AD-411B-AA7C-7F03C2F68A88}" srcOrd="3" destOrd="0" presId="urn:microsoft.com/office/officeart/2005/8/layout/radial2"/>
    <dgm:cxn modelId="{AFC3303E-01F4-4683-9680-389B4DF7CE06}" type="presParOf" srcId="{CB33B3CC-A361-453E-A709-6E06B358FCD7}" destId="{757DCD5E-4AD8-4DBD-B5A0-4D2E209AC105}" srcOrd="4" destOrd="0" presId="urn:microsoft.com/office/officeart/2005/8/layout/radial2"/>
    <dgm:cxn modelId="{25096EBA-0A28-44DE-9D1D-842F27D45E8C}" type="presParOf" srcId="{757DCD5E-4AD8-4DBD-B5A0-4D2E209AC105}" destId="{271A88E2-CEC3-4B40-B8A6-30F7590DF17E}" srcOrd="0" destOrd="0" presId="urn:microsoft.com/office/officeart/2005/8/layout/radial2"/>
    <dgm:cxn modelId="{6A176947-4B64-4591-830E-35FA156378B5}" type="presParOf" srcId="{757DCD5E-4AD8-4DBD-B5A0-4D2E209AC105}" destId="{E34DD4B3-0D26-4861-B73F-BFF13C99050B}" srcOrd="1" destOrd="0" presId="urn:microsoft.com/office/officeart/2005/8/layout/radial2"/>
    <dgm:cxn modelId="{FC448EFB-0ADE-406D-B0CB-96C8B61EF7B2}" type="presParOf" srcId="{CB33B3CC-A361-453E-A709-6E06B358FCD7}" destId="{9F348D56-C609-4CD7-9FD7-8A60F40411C7}" srcOrd="5" destOrd="0" presId="urn:microsoft.com/office/officeart/2005/8/layout/radial2"/>
    <dgm:cxn modelId="{C655F279-ED5F-428A-9E97-F5D1D4B74FA0}" type="presParOf" srcId="{CB33B3CC-A361-453E-A709-6E06B358FCD7}" destId="{BCCC6835-606C-494B-9A9D-C002D65B8EAE}" srcOrd="6" destOrd="0" presId="urn:microsoft.com/office/officeart/2005/8/layout/radial2"/>
    <dgm:cxn modelId="{AABD2768-FF90-4997-BEA1-547E12B6910F}" type="presParOf" srcId="{BCCC6835-606C-494B-9A9D-C002D65B8EAE}" destId="{ED84CC7E-8E87-4F65-999A-D9ABDD7A6C43}" srcOrd="0" destOrd="0" presId="urn:microsoft.com/office/officeart/2005/8/layout/radial2"/>
    <dgm:cxn modelId="{9F5020E2-5661-47A8-8CB3-849C81483A41}" type="presParOf" srcId="{BCCC6835-606C-494B-9A9D-C002D65B8EAE}" destId="{A83E4DF8-4ABB-472B-9246-FC95C023FE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32842-DCFD-4690-8E56-FBC204DF25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0C65E-0324-4451-86BA-938C94BA2C28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Training </a:t>
          </a:r>
          <a:endParaRPr lang="en-US" sz="2400" b="1" dirty="0">
            <a:solidFill>
              <a:schemeClr val="tx1"/>
            </a:solidFill>
          </a:endParaRPr>
        </a:p>
      </dgm:t>
    </dgm:pt>
    <dgm:pt modelId="{B0530E93-2129-4BDA-B7DC-F880E972F02F}" type="parTrans" cxnId="{D8A287C5-F5E9-4F1A-9308-C77E1AEF5207}">
      <dgm:prSet/>
      <dgm:spPr/>
      <dgm:t>
        <a:bodyPr/>
        <a:lstStyle/>
        <a:p>
          <a:endParaRPr lang="en-US"/>
        </a:p>
      </dgm:t>
    </dgm:pt>
    <dgm:pt modelId="{1EACF2EF-0355-4E28-90CB-2FE823C97A05}" type="sibTrans" cxnId="{D8A287C5-F5E9-4F1A-9308-C77E1AEF5207}">
      <dgm:prSet/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7BBE408-9C9D-4E23-A135-A1093AA1235C}">
      <dgm:prSet phldrT="[Text]" custT="1"/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Credit</a:t>
          </a:r>
          <a:endParaRPr lang="en-US" sz="2400" b="1" dirty="0">
            <a:solidFill>
              <a:schemeClr val="tx1"/>
            </a:solidFill>
          </a:endParaRPr>
        </a:p>
      </dgm:t>
    </dgm:pt>
    <dgm:pt modelId="{D4E4A0FA-6815-4635-82A0-F62A7F8D9A98}" type="parTrans" cxnId="{1E10C366-D208-4651-B6B4-6C31FFD19394}">
      <dgm:prSet/>
      <dgm:spPr/>
      <dgm:t>
        <a:bodyPr/>
        <a:lstStyle/>
        <a:p>
          <a:endParaRPr lang="en-US"/>
        </a:p>
      </dgm:t>
    </dgm:pt>
    <dgm:pt modelId="{661A19A7-1E91-45B1-A833-6D7EFED2BEF1}" type="sibTrans" cxnId="{1E10C366-D208-4651-B6B4-6C31FFD19394}">
      <dgm:prSet/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018EC22-D909-45D1-A212-89A2398BB5C7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Agric</a:t>
          </a:r>
        </a:p>
        <a:p>
          <a:r>
            <a:rPr lang="en-US" sz="2400" b="1" dirty="0" smtClean="0">
              <a:solidFill>
                <a:schemeClr val="tx1"/>
              </a:solidFill>
            </a:rPr>
            <a:t>Inputs</a:t>
          </a:r>
        </a:p>
      </dgm:t>
    </dgm:pt>
    <dgm:pt modelId="{8F65DD77-4DBA-4741-8BA0-F687A54B1C07}" type="parTrans" cxnId="{8B8A5547-5F01-49F8-9FED-0305F60CE494}">
      <dgm:prSet/>
      <dgm:spPr/>
      <dgm:t>
        <a:bodyPr/>
        <a:lstStyle/>
        <a:p>
          <a:endParaRPr lang="en-US"/>
        </a:p>
      </dgm:t>
    </dgm:pt>
    <dgm:pt modelId="{6E9FDE9A-20F6-465C-BC53-C2189FD34939}" type="sibTrans" cxnId="{8B8A5547-5F01-49F8-9FED-0305F60CE494}">
      <dgm:prSet/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29E8D52-5641-4CBD-944E-7CFC56E79725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Good </a:t>
          </a:r>
        </a:p>
        <a:p>
          <a:r>
            <a:rPr lang="en-US" sz="2400" b="1" dirty="0" smtClean="0">
              <a:solidFill>
                <a:schemeClr val="tx1"/>
              </a:solidFill>
            </a:rPr>
            <a:t>Markets</a:t>
          </a:r>
          <a:endParaRPr lang="en-US" sz="2400" b="1" dirty="0">
            <a:solidFill>
              <a:schemeClr val="tx1"/>
            </a:solidFill>
          </a:endParaRPr>
        </a:p>
      </dgm:t>
    </dgm:pt>
    <dgm:pt modelId="{DB11A701-5040-4FDF-9514-5D48C467F7B2}" type="parTrans" cxnId="{A26D6BA1-1FE3-4110-81ED-DF228E5E6002}">
      <dgm:prSet/>
      <dgm:spPr/>
      <dgm:t>
        <a:bodyPr/>
        <a:lstStyle/>
        <a:p>
          <a:endParaRPr lang="en-US"/>
        </a:p>
      </dgm:t>
    </dgm:pt>
    <dgm:pt modelId="{97CC0E2D-CB93-4CA2-9DF7-382163745644}" type="sibTrans" cxnId="{A26D6BA1-1FE3-4110-81ED-DF228E5E6002}">
      <dgm:prSet/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749B2A5-5262-4CC8-BA03-BE4762D79253}">
      <dgm:prSet phldrT="[Text]" custT="1"/>
      <dgm:spPr>
        <a:noFill/>
        <a:ln>
          <a:noFill/>
        </a:ln>
      </dgm:spPr>
      <dgm:t>
        <a:bodyPr/>
        <a:lstStyle/>
        <a:p>
          <a:endParaRPr lang="en-US" sz="1200" dirty="0" smtClean="0"/>
        </a:p>
      </dgm:t>
    </dgm:pt>
    <dgm:pt modelId="{7F40B4DE-1F49-4E3F-95ED-54FD35AF55E4}" type="sibTrans" cxnId="{AA3E4C86-83BB-4ED2-AFEB-6006E6DE7C50}">
      <dgm:prSet/>
      <dgm:spPr/>
      <dgm:t>
        <a:bodyPr/>
        <a:lstStyle/>
        <a:p>
          <a:endParaRPr lang="en-US"/>
        </a:p>
      </dgm:t>
    </dgm:pt>
    <dgm:pt modelId="{16632D48-E92E-4E1E-8BA1-7EC5989345E7}" type="parTrans" cxnId="{AA3E4C86-83BB-4ED2-AFEB-6006E6DE7C50}">
      <dgm:prSet/>
      <dgm:spPr/>
      <dgm:t>
        <a:bodyPr/>
        <a:lstStyle/>
        <a:p>
          <a:endParaRPr lang="en-US"/>
        </a:p>
      </dgm:t>
    </dgm:pt>
    <dgm:pt modelId="{C0CB4193-EF74-48CA-AF9E-C13D6848FA86}" type="pres">
      <dgm:prSet presAssocID="{51932842-DCFD-4690-8E56-FBC204DF25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ADA231-CDB6-41B0-97A7-D0A8E1B56965}" type="pres">
      <dgm:prSet presAssocID="{D749B2A5-5262-4CC8-BA03-BE4762D79253}" presName="centerShape" presStyleLbl="node0" presStyleIdx="0" presStyleCnt="1" custScaleX="96523" custScaleY="96523"/>
      <dgm:spPr/>
      <dgm:t>
        <a:bodyPr/>
        <a:lstStyle/>
        <a:p>
          <a:endParaRPr lang="en-US"/>
        </a:p>
      </dgm:t>
    </dgm:pt>
    <dgm:pt modelId="{AD1CE20E-EF39-4449-82B4-DC4280E64C62}" type="pres">
      <dgm:prSet presAssocID="{5DD0C65E-0324-4451-86BA-938C94BA2C28}" presName="node" presStyleLbl="node1" presStyleIdx="0" presStyleCnt="4" custScaleX="137891" custScaleY="137891" custRadScaleRad="87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6204-9F2C-4660-B11B-C920FBB43358}" type="pres">
      <dgm:prSet presAssocID="{5DD0C65E-0324-4451-86BA-938C94BA2C28}" presName="dummy" presStyleCnt="0"/>
      <dgm:spPr/>
    </dgm:pt>
    <dgm:pt modelId="{18077870-F5ED-4098-966C-0A1A5EBFD5D8}" type="pres">
      <dgm:prSet presAssocID="{1EACF2EF-0355-4E28-90CB-2FE823C97A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C538101-8796-4842-8FBA-6EFA56F6684B}" type="pres">
      <dgm:prSet presAssocID="{B7BBE408-9C9D-4E23-A135-A1093AA1235C}" presName="node" presStyleLbl="node1" presStyleIdx="1" presStyleCnt="4" custScaleX="137891" custScaleY="137891" custRadScaleRad="123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CDB71-8083-49AF-AA6F-60EA4480BCD7}" type="pres">
      <dgm:prSet presAssocID="{B7BBE408-9C9D-4E23-A135-A1093AA1235C}" presName="dummy" presStyleCnt="0"/>
      <dgm:spPr/>
    </dgm:pt>
    <dgm:pt modelId="{CCBE2295-07A7-4E42-A175-A0FD40AAE0BE}" type="pres">
      <dgm:prSet presAssocID="{661A19A7-1E91-45B1-A833-6D7EFED2BEF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DE7CB7D-A95B-4457-9AA0-D98B7FE8CE17}" type="pres">
      <dgm:prSet presAssocID="{2018EC22-D909-45D1-A212-89A2398BB5C7}" presName="node" presStyleLbl="node1" presStyleIdx="2" presStyleCnt="4" custScaleX="137891" custScaleY="137891" custRadScaleRad="8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3144F-89F9-4AED-86F7-32851BF54C30}" type="pres">
      <dgm:prSet presAssocID="{2018EC22-D909-45D1-A212-89A2398BB5C7}" presName="dummy" presStyleCnt="0"/>
      <dgm:spPr/>
    </dgm:pt>
    <dgm:pt modelId="{136A5146-7B16-43A2-97D2-7693B3769FFC}" type="pres">
      <dgm:prSet presAssocID="{6E9FDE9A-20F6-465C-BC53-C2189FD349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2C71274-3772-40D3-8F42-26B6939ECC41}" type="pres">
      <dgm:prSet presAssocID="{029E8D52-5641-4CBD-944E-7CFC56E79725}" presName="node" presStyleLbl="node1" presStyleIdx="3" presStyleCnt="4" custScaleX="137891" custScaleY="137891" custRadScaleRad="119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32B42-C082-445E-9ACA-C66120562B5B}" type="pres">
      <dgm:prSet presAssocID="{029E8D52-5641-4CBD-944E-7CFC56E79725}" presName="dummy" presStyleCnt="0"/>
      <dgm:spPr/>
    </dgm:pt>
    <dgm:pt modelId="{EE5648EB-D556-4F05-B179-1B06BD2F8D92}" type="pres">
      <dgm:prSet presAssocID="{97CC0E2D-CB93-4CA2-9DF7-38216374564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26D6BA1-1FE3-4110-81ED-DF228E5E6002}" srcId="{D749B2A5-5262-4CC8-BA03-BE4762D79253}" destId="{029E8D52-5641-4CBD-944E-7CFC56E79725}" srcOrd="3" destOrd="0" parTransId="{DB11A701-5040-4FDF-9514-5D48C467F7B2}" sibTransId="{97CC0E2D-CB93-4CA2-9DF7-382163745644}"/>
    <dgm:cxn modelId="{D8A287C5-F5E9-4F1A-9308-C77E1AEF5207}" srcId="{D749B2A5-5262-4CC8-BA03-BE4762D79253}" destId="{5DD0C65E-0324-4451-86BA-938C94BA2C28}" srcOrd="0" destOrd="0" parTransId="{B0530E93-2129-4BDA-B7DC-F880E972F02F}" sibTransId="{1EACF2EF-0355-4E28-90CB-2FE823C97A05}"/>
    <dgm:cxn modelId="{D6A14394-AD50-4927-BCDF-0D35E4362FB1}" type="presOf" srcId="{2018EC22-D909-45D1-A212-89A2398BB5C7}" destId="{ADE7CB7D-A95B-4457-9AA0-D98B7FE8CE17}" srcOrd="0" destOrd="0" presId="urn:microsoft.com/office/officeart/2005/8/layout/radial6"/>
    <dgm:cxn modelId="{AABBFEED-8B34-45EB-BD81-A259515AE94C}" type="presOf" srcId="{661A19A7-1E91-45B1-A833-6D7EFED2BEF1}" destId="{CCBE2295-07A7-4E42-A175-A0FD40AAE0BE}" srcOrd="0" destOrd="0" presId="urn:microsoft.com/office/officeart/2005/8/layout/radial6"/>
    <dgm:cxn modelId="{8B8A5547-5F01-49F8-9FED-0305F60CE494}" srcId="{D749B2A5-5262-4CC8-BA03-BE4762D79253}" destId="{2018EC22-D909-45D1-A212-89A2398BB5C7}" srcOrd="2" destOrd="0" parTransId="{8F65DD77-4DBA-4741-8BA0-F687A54B1C07}" sibTransId="{6E9FDE9A-20F6-465C-BC53-C2189FD34939}"/>
    <dgm:cxn modelId="{AA3E4C86-83BB-4ED2-AFEB-6006E6DE7C50}" srcId="{51932842-DCFD-4690-8E56-FBC204DF25AA}" destId="{D749B2A5-5262-4CC8-BA03-BE4762D79253}" srcOrd="0" destOrd="0" parTransId="{16632D48-E92E-4E1E-8BA1-7EC5989345E7}" sibTransId="{7F40B4DE-1F49-4E3F-95ED-54FD35AF55E4}"/>
    <dgm:cxn modelId="{A8964FC1-A68B-40D0-8086-177FBE96D174}" type="presOf" srcId="{D749B2A5-5262-4CC8-BA03-BE4762D79253}" destId="{5AADA231-CDB6-41B0-97A7-D0A8E1B56965}" srcOrd="0" destOrd="0" presId="urn:microsoft.com/office/officeart/2005/8/layout/radial6"/>
    <dgm:cxn modelId="{96FFC02F-E8E4-4C16-86D9-C9C89C3C75B8}" type="presOf" srcId="{51932842-DCFD-4690-8E56-FBC204DF25AA}" destId="{C0CB4193-EF74-48CA-AF9E-C13D6848FA86}" srcOrd="0" destOrd="0" presId="urn:microsoft.com/office/officeart/2005/8/layout/radial6"/>
    <dgm:cxn modelId="{1F09D540-6D9B-4D9B-A712-7197EB073AD4}" type="presOf" srcId="{97CC0E2D-CB93-4CA2-9DF7-382163745644}" destId="{EE5648EB-D556-4F05-B179-1B06BD2F8D92}" srcOrd="0" destOrd="0" presId="urn:microsoft.com/office/officeart/2005/8/layout/radial6"/>
    <dgm:cxn modelId="{98343190-0965-4CBB-9E75-F76CA071E649}" type="presOf" srcId="{B7BBE408-9C9D-4E23-A135-A1093AA1235C}" destId="{0C538101-8796-4842-8FBA-6EFA56F6684B}" srcOrd="0" destOrd="0" presId="urn:microsoft.com/office/officeart/2005/8/layout/radial6"/>
    <dgm:cxn modelId="{E39673D4-B05D-4ECE-B4D7-49FF2E63B357}" type="presOf" srcId="{5DD0C65E-0324-4451-86BA-938C94BA2C28}" destId="{AD1CE20E-EF39-4449-82B4-DC4280E64C62}" srcOrd="0" destOrd="0" presId="urn:microsoft.com/office/officeart/2005/8/layout/radial6"/>
    <dgm:cxn modelId="{4016CA20-8727-40D7-BFCC-B9E519FCAA9D}" type="presOf" srcId="{029E8D52-5641-4CBD-944E-7CFC56E79725}" destId="{72C71274-3772-40D3-8F42-26B6939ECC41}" srcOrd="0" destOrd="0" presId="urn:microsoft.com/office/officeart/2005/8/layout/radial6"/>
    <dgm:cxn modelId="{55821443-E66B-49B9-91DC-80C8F6D82C80}" type="presOf" srcId="{6E9FDE9A-20F6-465C-BC53-C2189FD34939}" destId="{136A5146-7B16-43A2-97D2-7693B3769FFC}" srcOrd="0" destOrd="0" presId="urn:microsoft.com/office/officeart/2005/8/layout/radial6"/>
    <dgm:cxn modelId="{1E10C366-D208-4651-B6B4-6C31FFD19394}" srcId="{D749B2A5-5262-4CC8-BA03-BE4762D79253}" destId="{B7BBE408-9C9D-4E23-A135-A1093AA1235C}" srcOrd="1" destOrd="0" parTransId="{D4E4A0FA-6815-4635-82A0-F62A7F8D9A98}" sibTransId="{661A19A7-1E91-45B1-A833-6D7EFED2BEF1}"/>
    <dgm:cxn modelId="{825B80F9-D95B-45FE-B2F6-50C331FF3EF3}" type="presOf" srcId="{1EACF2EF-0355-4E28-90CB-2FE823C97A05}" destId="{18077870-F5ED-4098-966C-0A1A5EBFD5D8}" srcOrd="0" destOrd="0" presId="urn:microsoft.com/office/officeart/2005/8/layout/radial6"/>
    <dgm:cxn modelId="{FE835A48-9230-4699-9111-F3D7DAF251BC}" type="presParOf" srcId="{C0CB4193-EF74-48CA-AF9E-C13D6848FA86}" destId="{5AADA231-CDB6-41B0-97A7-D0A8E1B56965}" srcOrd="0" destOrd="0" presId="urn:microsoft.com/office/officeart/2005/8/layout/radial6"/>
    <dgm:cxn modelId="{60A5C380-E2E6-4F73-9150-33B18B0BCF3D}" type="presParOf" srcId="{C0CB4193-EF74-48CA-AF9E-C13D6848FA86}" destId="{AD1CE20E-EF39-4449-82B4-DC4280E64C62}" srcOrd="1" destOrd="0" presId="urn:microsoft.com/office/officeart/2005/8/layout/radial6"/>
    <dgm:cxn modelId="{9AC7D13F-0EF5-49F6-9041-524F9C1645CF}" type="presParOf" srcId="{C0CB4193-EF74-48CA-AF9E-C13D6848FA86}" destId="{439A6204-9F2C-4660-B11B-C920FBB43358}" srcOrd="2" destOrd="0" presId="urn:microsoft.com/office/officeart/2005/8/layout/radial6"/>
    <dgm:cxn modelId="{BF0D8BF7-B5A8-4DCF-A297-C29CCD0465D2}" type="presParOf" srcId="{C0CB4193-EF74-48CA-AF9E-C13D6848FA86}" destId="{18077870-F5ED-4098-966C-0A1A5EBFD5D8}" srcOrd="3" destOrd="0" presId="urn:microsoft.com/office/officeart/2005/8/layout/radial6"/>
    <dgm:cxn modelId="{3B37C9B0-1A7B-4F41-81C4-93F71A95D7FE}" type="presParOf" srcId="{C0CB4193-EF74-48CA-AF9E-C13D6848FA86}" destId="{0C538101-8796-4842-8FBA-6EFA56F6684B}" srcOrd="4" destOrd="0" presId="urn:microsoft.com/office/officeart/2005/8/layout/radial6"/>
    <dgm:cxn modelId="{520CEDE4-4215-4520-9859-4B24258AAC36}" type="presParOf" srcId="{C0CB4193-EF74-48CA-AF9E-C13D6848FA86}" destId="{4F1CDB71-8083-49AF-AA6F-60EA4480BCD7}" srcOrd="5" destOrd="0" presId="urn:microsoft.com/office/officeart/2005/8/layout/radial6"/>
    <dgm:cxn modelId="{B8306B40-94BC-4744-AC3B-A7F4775D6D6F}" type="presParOf" srcId="{C0CB4193-EF74-48CA-AF9E-C13D6848FA86}" destId="{CCBE2295-07A7-4E42-A175-A0FD40AAE0BE}" srcOrd="6" destOrd="0" presId="urn:microsoft.com/office/officeart/2005/8/layout/radial6"/>
    <dgm:cxn modelId="{FBB52429-DF0B-4EBB-B53F-4728FDDDD0C3}" type="presParOf" srcId="{C0CB4193-EF74-48CA-AF9E-C13D6848FA86}" destId="{ADE7CB7D-A95B-4457-9AA0-D98B7FE8CE17}" srcOrd="7" destOrd="0" presId="urn:microsoft.com/office/officeart/2005/8/layout/radial6"/>
    <dgm:cxn modelId="{311F70EE-EBA7-479C-B3AE-608FE9255DB8}" type="presParOf" srcId="{C0CB4193-EF74-48CA-AF9E-C13D6848FA86}" destId="{8D53144F-89F9-4AED-86F7-32851BF54C30}" srcOrd="8" destOrd="0" presId="urn:microsoft.com/office/officeart/2005/8/layout/radial6"/>
    <dgm:cxn modelId="{DFC787CA-A60B-4941-800D-EE133A9B5BEF}" type="presParOf" srcId="{C0CB4193-EF74-48CA-AF9E-C13D6848FA86}" destId="{136A5146-7B16-43A2-97D2-7693B3769FFC}" srcOrd="9" destOrd="0" presId="urn:microsoft.com/office/officeart/2005/8/layout/radial6"/>
    <dgm:cxn modelId="{AA0B1445-8C86-4258-9ABE-E9702A8C1C8F}" type="presParOf" srcId="{C0CB4193-EF74-48CA-AF9E-C13D6848FA86}" destId="{72C71274-3772-40D3-8F42-26B6939ECC41}" srcOrd="10" destOrd="0" presId="urn:microsoft.com/office/officeart/2005/8/layout/radial6"/>
    <dgm:cxn modelId="{6DDCE4A6-0E85-48CC-A126-C660A1D4A2DA}" type="presParOf" srcId="{C0CB4193-EF74-48CA-AF9E-C13D6848FA86}" destId="{37F32B42-C082-445E-9ACA-C66120562B5B}" srcOrd="11" destOrd="0" presId="urn:microsoft.com/office/officeart/2005/8/layout/radial6"/>
    <dgm:cxn modelId="{FEEC61A8-0099-48A2-B68F-8CA4D4973CF1}" type="presParOf" srcId="{C0CB4193-EF74-48CA-AF9E-C13D6848FA86}" destId="{EE5648EB-D556-4F05-B179-1B06BD2F8D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E0325-B207-4168-9D00-2FCA2919072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DE00D-A01F-4E91-A0ED-24CAAD1922D0}">
      <dgm:prSet phldrT="[Text]" custT="1"/>
      <dgm:spPr/>
      <dgm:t>
        <a:bodyPr/>
        <a:lstStyle/>
        <a:p>
          <a:r>
            <a:rPr lang="en-US" sz="1500" dirty="0" smtClean="0"/>
            <a:t>Purchase </a:t>
          </a:r>
          <a:r>
            <a:rPr lang="en-US" sz="1500" dirty="0" err="1" smtClean="0"/>
            <a:t>Aflasafe</a:t>
          </a:r>
          <a:endParaRPr lang="en-US" sz="1500" dirty="0"/>
        </a:p>
      </dgm:t>
    </dgm:pt>
    <dgm:pt modelId="{824D3D33-AB32-4A65-97D3-BAF8E49F4911}" type="parTrans" cxnId="{BC19553D-B2F3-48B8-8F31-EAB4BF8482A0}">
      <dgm:prSet/>
      <dgm:spPr/>
      <dgm:t>
        <a:bodyPr/>
        <a:lstStyle/>
        <a:p>
          <a:endParaRPr lang="en-US" sz="1500"/>
        </a:p>
      </dgm:t>
    </dgm:pt>
    <dgm:pt modelId="{14132AFB-A651-4457-B4C6-E73E60DC0E1F}" type="sibTrans" cxnId="{BC19553D-B2F3-48B8-8F31-EAB4BF8482A0}">
      <dgm:prSet/>
      <dgm:spPr>
        <a:solidFill>
          <a:schemeClr val="accent4"/>
        </a:solidFill>
      </dgm:spPr>
      <dgm:t>
        <a:bodyPr/>
        <a:lstStyle/>
        <a:p>
          <a:endParaRPr lang="en-US" sz="1500"/>
        </a:p>
      </dgm:t>
    </dgm:pt>
    <dgm:pt modelId="{21BBC1E5-9B9D-4069-9BD8-26941C3C648F}">
      <dgm:prSet phldrT="[Text]" custT="1"/>
      <dgm:spPr/>
      <dgm:t>
        <a:bodyPr/>
        <a:lstStyle/>
        <a:p>
          <a:r>
            <a:rPr lang="en-US" sz="1500" dirty="0" smtClean="0"/>
            <a:t>Repackage </a:t>
          </a:r>
          <a:r>
            <a:rPr lang="en-US" sz="1500" dirty="0" err="1" smtClean="0"/>
            <a:t>Aflasafe</a:t>
          </a:r>
          <a:r>
            <a:rPr lang="en-US" sz="1500" dirty="0" smtClean="0"/>
            <a:t> </a:t>
          </a:r>
          <a:endParaRPr lang="en-US" sz="1500" dirty="0"/>
        </a:p>
      </dgm:t>
    </dgm:pt>
    <dgm:pt modelId="{BE3BD438-FE43-47C5-B95A-DE1BFFE997E8}" type="parTrans" cxnId="{5640BAE5-B514-45F1-91BC-786F19C16B7D}">
      <dgm:prSet/>
      <dgm:spPr/>
      <dgm:t>
        <a:bodyPr/>
        <a:lstStyle/>
        <a:p>
          <a:endParaRPr lang="en-US" sz="1500"/>
        </a:p>
      </dgm:t>
    </dgm:pt>
    <dgm:pt modelId="{2F822F09-9E4A-4ED0-AA09-6180A77D51AC}" type="sibTrans" cxnId="{5640BAE5-B514-45F1-91BC-786F19C16B7D}">
      <dgm:prSet/>
      <dgm:spPr>
        <a:solidFill>
          <a:schemeClr val="accent4"/>
        </a:solidFill>
      </dgm:spPr>
      <dgm:t>
        <a:bodyPr/>
        <a:lstStyle/>
        <a:p>
          <a:endParaRPr lang="en-US" sz="1500"/>
        </a:p>
      </dgm:t>
    </dgm:pt>
    <dgm:pt modelId="{F29D83BF-1466-43D9-93CD-ED5829BB191E}">
      <dgm:prSet phldrT="[Text]" custT="1"/>
      <dgm:spPr/>
      <dgm:t>
        <a:bodyPr/>
        <a:lstStyle/>
        <a:p>
          <a:r>
            <a:rPr lang="en-US" sz="1500" dirty="0" smtClean="0"/>
            <a:t>Farmer Purchase </a:t>
          </a:r>
          <a:r>
            <a:rPr lang="en-US" sz="1500" dirty="0" err="1" smtClean="0"/>
            <a:t>Aflasafe</a:t>
          </a:r>
          <a:r>
            <a:rPr lang="en-US" sz="1500" dirty="0" smtClean="0"/>
            <a:t> for $15.60/ha</a:t>
          </a:r>
          <a:endParaRPr lang="en-US" sz="1500" dirty="0"/>
        </a:p>
      </dgm:t>
    </dgm:pt>
    <dgm:pt modelId="{E33CB1F0-F5EE-4FA1-9E3D-4A7028DB4182}" type="parTrans" cxnId="{F66215AB-344C-4ACD-91FF-C15EFBB8DE34}">
      <dgm:prSet/>
      <dgm:spPr/>
      <dgm:t>
        <a:bodyPr/>
        <a:lstStyle/>
        <a:p>
          <a:endParaRPr lang="en-US" sz="1500"/>
        </a:p>
      </dgm:t>
    </dgm:pt>
    <dgm:pt modelId="{B4D4AD4E-6562-4404-A1AC-D8A92FEFAF06}" type="sibTrans" cxnId="{F66215AB-344C-4ACD-91FF-C15EFBB8DE34}">
      <dgm:prSet/>
      <dgm:spPr>
        <a:solidFill>
          <a:schemeClr val="accent4"/>
        </a:solidFill>
      </dgm:spPr>
      <dgm:t>
        <a:bodyPr/>
        <a:lstStyle/>
        <a:p>
          <a:endParaRPr lang="en-US" sz="1500"/>
        </a:p>
      </dgm:t>
    </dgm:pt>
    <dgm:pt modelId="{D68CEF18-8EE6-41BA-8173-3CDF39BCF0EC}">
      <dgm:prSet phldrT="[Text]" custT="1"/>
      <dgm:spPr/>
      <dgm:t>
        <a:bodyPr/>
        <a:lstStyle/>
        <a:p>
          <a:r>
            <a:rPr lang="en-US" sz="1500" dirty="0" smtClean="0"/>
            <a:t>Farmer Produces Maize with Yields above 3.5MT/ha</a:t>
          </a:r>
          <a:endParaRPr lang="en-US" sz="1500" dirty="0"/>
        </a:p>
      </dgm:t>
    </dgm:pt>
    <dgm:pt modelId="{FFE262FA-FB02-4E39-9276-EAEC1A3F9E15}" type="parTrans" cxnId="{EA742B4D-34E1-4CE9-9567-2AD1EC0F2303}">
      <dgm:prSet/>
      <dgm:spPr/>
      <dgm:t>
        <a:bodyPr/>
        <a:lstStyle/>
        <a:p>
          <a:endParaRPr lang="en-US" sz="1500"/>
        </a:p>
      </dgm:t>
    </dgm:pt>
    <dgm:pt modelId="{A7A96F3B-9720-47C4-9F44-AE416E45DF79}" type="sibTrans" cxnId="{EA742B4D-34E1-4CE9-9567-2AD1EC0F2303}">
      <dgm:prSet/>
      <dgm:spPr>
        <a:solidFill>
          <a:schemeClr val="accent4"/>
        </a:solidFill>
      </dgm:spPr>
      <dgm:t>
        <a:bodyPr/>
        <a:lstStyle/>
        <a:p>
          <a:endParaRPr lang="en-US" sz="1500"/>
        </a:p>
      </dgm:t>
    </dgm:pt>
    <dgm:pt modelId="{C4F73DF3-F886-4D58-819C-57FC41EE0615}">
      <dgm:prSet phldrT="[Text]" custT="1"/>
      <dgm:spPr/>
      <dgm:t>
        <a:bodyPr/>
        <a:lstStyle/>
        <a:p>
          <a:r>
            <a:rPr lang="en-US" sz="1500" dirty="0" smtClean="0"/>
            <a:t>Babban Gona Test Maize at Harvest</a:t>
          </a:r>
          <a:endParaRPr lang="en-US" sz="1500" dirty="0"/>
        </a:p>
      </dgm:t>
    </dgm:pt>
    <dgm:pt modelId="{257754C8-09C8-4CC3-9E91-839E91F52339}" type="parTrans" cxnId="{8939B2C8-085F-446C-8182-E2C79B35BE3C}">
      <dgm:prSet/>
      <dgm:spPr/>
      <dgm:t>
        <a:bodyPr/>
        <a:lstStyle/>
        <a:p>
          <a:endParaRPr lang="en-US" sz="1500"/>
        </a:p>
      </dgm:t>
    </dgm:pt>
    <dgm:pt modelId="{8668D269-2F74-423E-8793-7FCCA7A609E2}" type="sibTrans" cxnId="{8939B2C8-085F-446C-8182-E2C79B35BE3C}">
      <dgm:prSet/>
      <dgm:spPr>
        <a:solidFill>
          <a:schemeClr val="accent4"/>
        </a:solidFill>
      </dgm:spPr>
      <dgm:t>
        <a:bodyPr/>
        <a:lstStyle/>
        <a:p>
          <a:endParaRPr lang="en-US" sz="1500"/>
        </a:p>
      </dgm:t>
    </dgm:pt>
    <dgm:pt modelId="{6E7B503B-138D-49BA-A99A-2B355A53D363}">
      <dgm:prSet phldrT="[Text]" custT="1"/>
      <dgm:spPr/>
      <dgm:t>
        <a:bodyPr/>
        <a:lstStyle/>
        <a:p>
          <a:r>
            <a:rPr lang="en-US" sz="1500" dirty="0" smtClean="0"/>
            <a:t>Maize passes test farmer receives $6.25/</a:t>
          </a:r>
          <a:r>
            <a:rPr lang="en-US" sz="1500" dirty="0" err="1" smtClean="0"/>
            <a:t>mt</a:t>
          </a:r>
          <a:r>
            <a:rPr lang="en-US" sz="1500" dirty="0" smtClean="0"/>
            <a:t> premium </a:t>
          </a:r>
          <a:endParaRPr lang="en-US" sz="1500" dirty="0"/>
        </a:p>
      </dgm:t>
    </dgm:pt>
    <dgm:pt modelId="{EB5753E6-86E5-4E2C-8C0C-A2D663F55843}" type="parTrans" cxnId="{44031830-509E-4D3A-BEBE-1F049E5A70BC}">
      <dgm:prSet/>
      <dgm:spPr/>
      <dgm:t>
        <a:bodyPr/>
        <a:lstStyle/>
        <a:p>
          <a:endParaRPr lang="en-US" sz="1500"/>
        </a:p>
      </dgm:t>
    </dgm:pt>
    <dgm:pt modelId="{70A40375-6172-4D40-A237-10FD7F029526}" type="sibTrans" cxnId="{44031830-509E-4D3A-BEBE-1F049E5A70BC}">
      <dgm:prSet/>
      <dgm:spPr>
        <a:solidFill>
          <a:schemeClr val="accent4"/>
        </a:solidFill>
      </dgm:spPr>
      <dgm:t>
        <a:bodyPr/>
        <a:lstStyle/>
        <a:p>
          <a:endParaRPr lang="en-US" sz="1500"/>
        </a:p>
      </dgm:t>
    </dgm:pt>
    <dgm:pt modelId="{17CC795F-7D38-4127-B451-265F9229958F}">
      <dgm:prSet phldrT="[Text]" custT="1"/>
      <dgm:spPr/>
      <dgm:t>
        <a:bodyPr/>
        <a:lstStyle/>
        <a:p>
          <a:pPr algn="ctr"/>
          <a:r>
            <a:rPr lang="en-US" sz="1500" dirty="0" smtClean="0"/>
            <a:t>Babban Gona markets maize for +$6.25 premium</a:t>
          </a:r>
          <a:endParaRPr lang="en-US" sz="1500" dirty="0"/>
        </a:p>
      </dgm:t>
    </dgm:pt>
    <dgm:pt modelId="{BAA84348-4FC7-45AB-8994-114F6F1915A8}" type="parTrans" cxnId="{6BEDEF7D-6577-49BC-A664-06DF1ABF37C0}">
      <dgm:prSet/>
      <dgm:spPr/>
      <dgm:t>
        <a:bodyPr/>
        <a:lstStyle/>
        <a:p>
          <a:endParaRPr lang="en-US" sz="1500"/>
        </a:p>
      </dgm:t>
    </dgm:pt>
    <dgm:pt modelId="{6A6F96B4-6F10-48A5-8B2F-774891CE4BD9}" type="sibTrans" cxnId="{6BEDEF7D-6577-49BC-A664-06DF1ABF37C0}">
      <dgm:prSet/>
      <dgm:spPr/>
      <dgm:t>
        <a:bodyPr/>
        <a:lstStyle/>
        <a:p>
          <a:endParaRPr lang="en-US" sz="1500"/>
        </a:p>
      </dgm:t>
    </dgm:pt>
    <dgm:pt modelId="{1687655E-7819-46E4-A6FA-169CCC08DC69}" type="pres">
      <dgm:prSet presAssocID="{A7BE0325-B207-4168-9D00-2FCA2919072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0CF7412-6AF5-45CF-BC38-F4A6E6FE7E1C}" type="pres">
      <dgm:prSet presAssocID="{73CDE00D-A01F-4E91-A0ED-24CAAD1922D0}" presName="firstNode" presStyleLbl="node1" presStyleIdx="0" presStyleCnt="7" custScaleX="94842" custScaleY="9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7B3D5-B36A-4066-9BA5-14997FBEDCBA}" type="pres">
      <dgm:prSet presAssocID="{14132AFB-A651-4457-B4C6-E73E60DC0E1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8AFA209-6CBF-418B-A354-C8CBD4F013A1}" type="pres">
      <dgm:prSet presAssocID="{21BBC1E5-9B9D-4069-9BD8-26941C3C648F}" presName="middleNode" presStyleCnt="0"/>
      <dgm:spPr/>
    </dgm:pt>
    <dgm:pt modelId="{3CF56FF8-AF7D-4978-9B99-B4FEBDA396BD}" type="pres">
      <dgm:prSet presAssocID="{21BBC1E5-9B9D-4069-9BD8-26941C3C648F}" presName="padding" presStyleLbl="node1" presStyleIdx="0" presStyleCnt="7"/>
      <dgm:spPr/>
    </dgm:pt>
    <dgm:pt modelId="{457AA8BC-720C-4EFB-8D70-847A45B54C31}" type="pres">
      <dgm:prSet presAssocID="{21BBC1E5-9B9D-4069-9BD8-26941C3C648F}" presName="shape" presStyleLbl="node1" presStyleIdx="1" presStyleCnt="7" custScaleX="142192" custScaleY="14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1DA26-482F-442C-9D85-6BE16429FC81}" type="pres">
      <dgm:prSet presAssocID="{2F822F09-9E4A-4ED0-AA09-6180A77D51A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03B7045-7944-457D-B074-EDD8146D50DC}" type="pres">
      <dgm:prSet presAssocID="{F29D83BF-1466-43D9-93CD-ED5829BB191E}" presName="middleNode" presStyleCnt="0"/>
      <dgm:spPr/>
    </dgm:pt>
    <dgm:pt modelId="{8BC902EE-6683-4FBF-9018-334C1DDA98A6}" type="pres">
      <dgm:prSet presAssocID="{F29D83BF-1466-43D9-93CD-ED5829BB191E}" presName="padding" presStyleLbl="node1" presStyleIdx="1" presStyleCnt="7"/>
      <dgm:spPr/>
    </dgm:pt>
    <dgm:pt modelId="{71B8099B-D492-4307-A977-CF967293F374}" type="pres">
      <dgm:prSet presAssocID="{F29D83BF-1466-43D9-93CD-ED5829BB191E}" presName="shape" presStyleLbl="node1" presStyleIdx="2" presStyleCnt="7" custScaleX="142192" custScaleY="14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6BAA9-7582-40CF-842D-F34B0707F8B0}" type="pres">
      <dgm:prSet presAssocID="{B4D4AD4E-6562-4404-A1AC-D8A92FEFAF0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2D833D0-9F07-44CE-A2A9-60B8FAD17D2F}" type="pres">
      <dgm:prSet presAssocID="{D68CEF18-8EE6-41BA-8173-3CDF39BCF0EC}" presName="middleNode" presStyleCnt="0"/>
      <dgm:spPr/>
    </dgm:pt>
    <dgm:pt modelId="{9ADE2889-F0B6-4B70-8B84-4B83F7B8F385}" type="pres">
      <dgm:prSet presAssocID="{D68CEF18-8EE6-41BA-8173-3CDF39BCF0EC}" presName="padding" presStyleLbl="node1" presStyleIdx="2" presStyleCnt="7"/>
      <dgm:spPr/>
    </dgm:pt>
    <dgm:pt modelId="{7A21BE55-759E-47E1-A4A3-C8E7F9897B6B}" type="pres">
      <dgm:prSet presAssocID="{D68CEF18-8EE6-41BA-8173-3CDF39BCF0EC}" presName="shape" presStyleLbl="node1" presStyleIdx="3" presStyleCnt="7" custScaleX="142192" custScaleY="14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8B90-A4F2-44C6-B08E-E1C5C5FFDCA4}" type="pres">
      <dgm:prSet presAssocID="{A7A96F3B-9720-47C4-9F44-AE416E45DF7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A8288E6-C5A0-4C46-9FFA-F00860CE4F86}" type="pres">
      <dgm:prSet presAssocID="{C4F73DF3-F886-4D58-819C-57FC41EE0615}" presName="middleNode" presStyleCnt="0"/>
      <dgm:spPr/>
    </dgm:pt>
    <dgm:pt modelId="{41799BC0-21F3-48ED-8C41-14D7E3F4EAF9}" type="pres">
      <dgm:prSet presAssocID="{C4F73DF3-F886-4D58-819C-57FC41EE0615}" presName="padding" presStyleLbl="node1" presStyleIdx="3" presStyleCnt="7"/>
      <dgm:spPr/>
    </dgm:pt>
    <dgm:pt modelId="{348E8D64-DAAA-4E44-9D52-C585C02DF1CB}" type="pres">
      <dgm:prSet presAssocID="{C4F73DF3-F886-4D58-819C-57FC41EE0615}" presName="shape" presStyleLbl="node1" presStyleIdx="4" presStyleCnt="7" custScaleX="142192" custScaleY="14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7E43E-CA0E-494C-88B4-AFDE41D96656}" type="pres">
      <dgm:prSet presAssocID="{8668D269-2F74-423E-8793-7FCCA7A609E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21CF704-35E3-45AB-89F5-D1FE9DEB99E4}" type="pres">
      <dgm:prSet presAssocID="{6E7B503B-138D-49BA-A99A-2B355A53D363}" presName="middleNode" presStyleCnt="0"/>
      <dgm:spPr/>
    </dgm:pt>
    <dgm:pt modelId="{467143F3-1B06-49FB-BCB4-27C7C3D3B533}" type="pres">
      <dgm:prSet presAssocID="{6E7B503B-138D-49BA-A99A-2B355A53D363}" presName="padding" presStyleLbl="node1" presStyleIdx="4" presStyleCnt="7"/>
      <dgm:spPr/>
    </dgm:pt>
    <dgm:pt modelId="{60460D9A-7F23-492E-820C-F8119850D26E}" type="pres">
      <dgm:prSet presAssocID="{6E7B503B-138D-49BA-A99A-2B355A53D363}" presName="shape" presStyleLbl="node1" presStyleIdx="5" presStyleCnt="7" custScaleX="142192" custScaleY="14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699F8-4194-46F2-9601-4F004522871E}" type="pres">
      <dgm:prSet presAssocID="{70A40375-6172-4D40-A237-10FD7F02952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EBAE56B-7D07-4210-BFA3-31BFFDA508AA}" type="pres">
      <dgm:prSet presAssocID="{17CC795F-7D38-4127-B451-265F9229958F}" presName="lastNode" presStyleLbl="node1" presStyleIdx="6" presStyleCnt="7" custScaleX="94842" custScaleY="9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323A1-505F-45D2-B5E4-042D33688140}" type="presOf" srcId="{8668D269-2F74-423E-8793-7FCCA7A609E2}" destId="{4D97E43E-CA0E-494C-88B4-AFDE41D96656}" srcOrd="0" destOrd="0" presId="urn:microsoft.com/office/officeart/2005/8/layout/bProcess2"/>
    <dgm:cxn modelId="{35BCBD4A-B754-4195-95E8-E739B1A7CFC4}" type="presOf" srcId="{A7BE0325-B207-4168-9D00-2FCA29190725}" destId="{1687655E-7819-46E4-A6FA-169CCC08DC69}" srcOrd="0" destOrd="0" presId="urn:microsoft.com/office/officeart/2005/8/layout/bProcess2"/>
    <dgm:cxn modelId="{2323994A-489C-4C86-8455-EF6E800A2F56}" type="presOf" srcId="{14132AFB-A651-4457-B4C6-E73E60DC0E1F}" destId="{A8C7B3D5-B36A-4066-9BA5-14997FBEDCBA}" srcOrd="0" destOrd="0" presId="urn:microsoft.com/office/officeart/2005/8/layout/bProcess2"/>
    <dgm:cxn modelId="{6BEDEF7D-6577-49BC-A664-06DF1ABF37C0}" srcId="{A7BE0325-B207-4168-9D00-2FCA29190725}" destId="{17CC795F-7D38-4127-B451-265F9229958F}" srcOrd="6" destOrd="0" parTransId="{BAA84348-4FC7-45AB-8994-114F6F1915A8}" sibTransId="{6A6F96B4-6F10-48A5-8B2F-774891CE4BD9}"/>
    <dgm:cxn modelId="{4F4727C0-A11F-4790-99BB-E1BE48866B0A}" type="presOf" srcId="{C4F73DF3-F886-4D58-819C-57FC41EE0615}" destId="{348E8D64-DAAA-4E44-9D52-C585C02DF1CB}" srcOrd="0" destOrd="0" presId="urn:microsoft.com/office/officeart/2005/8/layout/bProcess2"/>
    <dgm:cxn modelId="{9E185819-C24E-45BD-A9B9-0E7FD9FA7C19}" type="presOf" srcId="{F29D83BF-1466-43D9-93CD-ED5829BB191E}" destId="{71B8099B-D492-4307-A977-CF967293F374}" srcOrd="0" destOrd="0" presId="urn:microsoft.com/office/officeart/2005/8/layout/bProcess2"/>
    <dgm:cxn modelId="{F66215AB-344C-4ACD-91FF-C15EFBB8DE34}" srcId="{A7BE0325-B207-4168-9D00-2FCA29190725}" destId="{F29D83BF-1466-43D9-93CD-ED5829BB191E}" srcOrd="2" destOrd="0" parTransId="{E33CB1F0-F5EE-4FA1-9E3D-4A7028DB4182}" sibTransId="{B4D4AD4E-6562-4404-A1AC-D8A92FEFAF06}"/>
    <dgm:cxn modelId="{1A5245B4-76FB-454B-AFD1-D63BFF4BEDBE}" type="presOf" srcId="{B4D4AD4E-6562-4404-A1AC-D8A92FEFAF06}" destId="{7266BAA9-7582-40CF-842D-F34B0707F8B0}" srcOrd="0" destOrd="0" presId="urn:microsoft.com/office/officeart/2005/8/layout/bProcess2"/>
    <dgm:cxn modelId="{F1ED4F2C-14F7-4EFF-BA5C-D969F6A6DE9A}" type="presOf" srcId="{17CC795F-7D38-4127-B451-265F9229958F}" destId="{CEBAE56B-7D07-4210-BFA3-31BFFDA508AA}" srcOrd="0" destOrd="0" presId="urn:microsoft.com/office/officeart/2005/8/layout/bProcess2"/>
    <dgm:cxn modelId="{33E38AD7-4639-48EF-B200-0C76A11C2332}" type="presOf" srcId="{D68CEF18-8EE6-41BA-8173-3CDF39BCF0EC}" destId="{7A21BE55-759E-47E1-A4A3-C8E7F9897B6B}" srcOrd="0" destOrd="0" presId="urn:microsoft.com/office/officeart/2005/8/layout/bProcess2"/>
    <dgm:cxn modelId="{F0B7D166-3BA9-412A-A2FB-86BA19A87D57}" type="presOf" srcId="{2F822F09-9E4A-4ED0-AA09-6180A77D51AC}" destId="{F9D1DA26-482F-442C-9D85-6BE16429FC81}" srcOrd="0" destOrd="0" presId="urn:microsoft.com/office/officeart/2005/8/layout/bProcess2"/>
    <dgm:cxn modelId="{3E461B52-CD2F-4A1E-917B-895217D4888A}" type="presOf" srcId="{70A40375-6172-4D40-A237-10FD7F029526}" destId="{4F4699F8-4194-46F2-9601-4F004522871E}" srcOrd="0" destOrd="0" presId="urn:microsoft.com/office/officeart/2005/8/layout/bProcess2"/>
    <dgm:cxn modelId="{50BE8A0A-A26E-45FB-A49C-C0173808BFE5}" type="presOf" srcId="{6E7B503B-138D-49BA-A99A-2B355A53D363}" destId="{60460D9A-7F23-492E-820C-F8119850D26E}" srcOrd="0" destOrd="0" presId="urn:microsoft.com/office/officeart/2005/8/layout/bProcess2"/>
    <dgm:cxn modelId="{BC19553D-B2F3-48B8-8F31-EAB4BF8482A0}" srcId="{A7BE0325-B207-4168-9D00-2FCA29190725}" destId="{73CDE00D-A01F-4E91-A0ED-24CAAD1922D0}" srcOrd="0" destOrd="0" parTransId="{824D3D33-AB32-4A65-97D3-BAF8E49F4911}" sibTransId="{14132AFB-A651-4457-B4C6-E73E60DC0E1F}"/>
    <dgm:cxn modelId="{EA742B4D-34E1-4CE9-9567-2AD1EC0F2303}" srcId="{A7BE0325-B207-4168-9D00-2FCA29190725}" destId="{D68CEF18-8EE6-41BA-8173-3CDF39BCF0EC}" srcOrd="3" destOrd="0" parTransId="{FFE262FA-FB02-4E39-9276-EAEC1A3F9E15}" sibTransId="{A7A96F3B-9720-47C4-9F44-AE416E45DF79}"/>
    <dgm:cxn modelId="{5640BAE5-B514-45F1-91BC-786F19C16B7D}" srcId="{A7BE0325-B207-4168-9D00-2FCA29190725}" destId="{21BBC1E5-9B9D-4069-9BD8-26941C3C648F}" srcOrd="1" destOrd="0" parTransId="{BE3BD438-FE43-47C5-B95A-DE1BFFE997E8}" sibTransId="{2F822F09-9E4A-4ED0-AA09-6180A77D51AC}"/>
    <dgm:cxn modelId="{F39EA9B2-9034-45B7-84A3-997C5CCB5CC8}" type="presOf" srcId="{A7A96F3B-9720-47C4-9F44-AE416E45DF79}" destId="{E7BB8B90-A4F2-44C6-B08E-E1C5C5FFDCA4}" srcOrd="0" destOrd="0" presId="urn:microsoft.com/office/officeart/2005/8/layout/bProcess2"/>
    <dgm:cxn modelId="{8939B2C8-085F-446C-8182-E2C79B35BE3C}" srcId="{A7BE0325-B207-4168-9D00-2FCA29190725}" destId="{C4F73DF3-F886-4D58-819C-57FC41EE0615}" srcOrd="4" destOrd="0" parTransId="{257754C8-09C8-4CC3-9E91-839E91F52339}" sibTransId="{8668D269-2F74-423E-8793-7FCCA7A609E2}"/>
    <dgm:cxn modelId="{85F83369-A8BA-4895-8F3A-2E23B1B85C37}" type="presOf" srcId="{21BBC1E5-9B9D-4069-9BD8-26941C3C648F}" destId="{457AA8BC-720C-4EFB-8D70-847A45B54C31}" srcOrd="0" destOrd="0" presId="urn:microsoft.com/office/officeart/2005/8/layout/bProcess2"/>
    <dgm:cxn modelId="{AA2187D1-84BB-4553-817D-349E6012308B}" type="presOf" srcId="{73CDE00D-A01F-4E91-A0ED-24CAAD1922D0}" destId="{50CF7412-6AF5-45CF-BC38-F4A6E6FE7E1C}" srcOrd="0" destOrd="0" presId="urn:microsoft.com/office/officeart/2005/8/layout/bProcess2"/>
    <dgm:cxn modelId="{44031830-509E-4D3A-BEBE-1F049E5A70BC}" srcId="{A7BE0325-B207-4168-9D00-2FCA29190725}" destId="{6E7B503B-138D-49BA-A99A-2B355A53D363}" srcOrd="5" destOrd="0" parTransId="{EB5753E6-86E5-4E2C-8C0C-A2D663F55843}" sibTransId="{70A40375-6172-4D40-A237-10FD7F029526}"/>
    <dgm:cxn modelId="{6176A651-5B1B-4140-B592-C15000C8C16D}" type="presParOf" srcId="{1687655E-7819-46E4-A6FA-169CCC08DC69}" destId="{50CF7412-6AF5-45CF-BC38-F4A6E6FE7E1C}" srcOrd="0" destOrd="0" presId="urn:microsoft.com/office/officeart/2005/8/layout/bProcess2"/>
    <dgm:cxn modelId="{7644DB3B-73F4-4782-9354-0FBBE40CFD43}" type="presParOf" srcId="{1687655E-7819-46E4-A6FA-169CCC08DC69}" destId="{A8C7B3D5-B36A-4066-9BA5-14997FBEDCBA}" srcOrd="1" destOrd="0" presId="urn:microsoft.com/office/officeart/2005/8/layout/bProcess2"/>
    <dgm:cxn modelId="{7BA7E5D7-F4F6-4ED0-99EA-BFA4B8042338}" type="presParOf" srcId="{1687655E-7819-46E4-A6FA-169CCC08DC69}" destId="{98AFA209-6CBF-418B-A354-C8CBD4F013A1}" srcOrd="2" destOrd="0" presId="urn:microsoft.com/office/officeart/2005/8/layout/bProcess2"/>
    <dgm:cxn modelId="{6E3174BB-57D2-4CBA-98FD-781E5BE778CC}" type="presParOf" srcId="{98AFA209-6CBF-418B-A354-C8CBD4F013A1}" destId="{3CF56FF8-AF7D-4978-9B99-B4FEBDA396BD}" srcOrd="0" destOrd="0" presId="urn:microsoft.com/office/officeart/2005/8/layout/bProcess2"/>
    <dgm:cxn modelId="{3DA67678-41B7-4B5A-9C3C-D2BD13DFC33A}" type="presParOf" srcId="{98AFA209-6CBF-418B-A354-C8CBD4F013A1}" destId="{457AA8BC-720C-4EFB-8D70-847A45B54C31}" srcOrd="1" destOrd="0" presId="urn:microsoft.com/office/officeart/2005/8/layout/bProcess2"/>
    <dgm:cxn modelId="{BACF8FD1-4857-49ED-85A1-AA1811FEC4B6}" type="presParOf" srcId="{1687655E-7819-46E4-A6FA-169CCC08DC69}" destId="{F9D1DA26-482F-442C-9D85-6BE16429FC81}" srcOrd="3" destOrd="0" presId="urn:microsoft.com/office/officeart/2005/8/layout/bProcess2"/>
    <dgm:cxn modelId="{88662CBF-F27D-4714-9B87-0302B40D6EB9}" type="presParOf" srcId="{1687655E-7819-46E4-A6FA-169CCC08DC69}" destId="{203B7045-7944-457D-B074-EDD8146D50DC}" srcOrd="4" destOrd="0" presId="urn:microsoft.com/office/officeart/2005/8/layout/bProcess2"/>
    <dgm:cxn modelId="{1346CFA1-B1AE-46A3-A92F-E86DEF0117F1}" type="presParOf" srcId="{203B7045-7944-457D-B074-EDD8146D50DC}" destId="{8BC902EE-6683-4FBF-9018-334C1DDA98A6}" srcOrd="0" destOrd="0" presId="urn:microsoft.com/office/officeart/2005/8/layout/bProcess2"/>
    <dgm:cxn modelId="{650D1DE0-1C6C-491B-92D4-0EC8624E7768}" type="presParOf" srcId="{203B7045-7944-457D-B074-EDD8146D50DC}" destId="{71B8099B-D492-4307-A977-CF967293F374}" srcOrd="1" destOrd="0" presId="urn:microsoft.com/office/officeart/2005/8/layout/bProcess2"/>
    <dgm:cxn modelId="{D4EFA6F2-C0E3-4159-8144-47419B8ED1DA}" type="presParOf" srcId="{1687655E-7819-46E4-A6FA-169CCC08DC69}" destId="{7266BAA9-7582-40CF-842D-F34B0707F8B0}" srcOrd="5" destOrd="0" presId="urn:microsoft.com/office/officeart/2005/8/layout/bProcess2"/>
    <dgm:cxn modelId="{106DF540-F70D-43F4-9A8E-0608CD1F0259}" type="presParOf" srcId="{1687655E-7819-46E4-A6FA-169CCC08DC69}" destId="{C2D833D0-9F07-44CE-A2A9-60B8FAD17D2F}" srcOrd="6" destOrd="0" presId="urn:microsoft.com/office/officeart/2005/8/layout/bProcess2"/>
    <dgm:cxn modelId="{DAA1E358-7AE8-4FD8-B19E-5147D2283D10}" type="presParOf" srcId="{C2D833D0-9F07-44CE-A2A9-60B8FAD17D2F}" destId="{9ADE2889-F0B6-4B70-8B84-4B83F7B8F385}" srcOrd="0" destOrd="0" presId="urn:microsoft.com/office/officeart/2005/8/layout/bProcess2"/>
    <dgm:cxn modelId="{AE1AC1DB-193A-4CBE-AAC5-F91009F5F8AB}" type="presParOf" srcId="{C2D833D0-9F07-44CE-A2A9-60B8FAD17D2F}" destId="{7A21BE55-759E-47E1-A4A3-C8E7F9897B6B}" srcOrd="1" destOrd="0" presId="urn:microsoft.com/office/officeart/2005/8/layout/bProcess2"/>
    <dgm:cxn modelId="{18F38EBB-52A3-439A-B5EC-FD7D4F0ADF2A}" type="presParOf" srcId="{1687655E-7819-46E4-A6FA-169CCC08DC69}" destId="{E7BB8B90-A4F2-44C6-B08E-E1C5C5FFDCA4}" srcOrd="7" destOrd="0" presId="urn:microsoft.com/office/officeart/2005/8/layout/bProcess2"/>
    <dgm:cxn modelId="{356A341C-D1FB-44E6-AF93-0E8AE334B992}" type="presParOf" srcId="{1687655E-7819-46E4-A6FA-169CCC08DC69}" destId="{FA8288E6-C5A0-4C46-9FFA-F00860CE4F86}" srcOrd="8" destOrd="0" presId="urn:microsoft.com/office/officeart/2005/8/layout/bProcess2"/>
    <dgm:cxn modelId="{569414FA-3030-489D-8EE1-9414F5F3CC47}" type="presParOf" srcId="{FA8288E6-C5A0-4C46-9FFA-F00860CE4F86}" destId="{41799BC0-21F3-48ED-8C41-14D7E3F4EAF9}" srcOrd="0" destOrd="0" presId="urn:microsoft.com/office/officeart/2005/8/layout/bProcess2"/>
    <dgm:cxn modelId="{68CDFB05-E37A-45C5-AE71-E6CFE4294249}" type="presParOf" srcId="{FA8288E6-C5A0-4C46-9FFA-F00860CE4F86}" destId="{348E8D64-DAAA-4E44-9D52-C585C02DF1CB}" srcOrd="1" destOrd="0" presId="urn:microsoft.com/office/officeart/2005/8/layout/bProcess2"/>
    <dgm:cxn modelId="{A70708FC-8EBD-4CFF-AFC3-B4977CF73102}" type="presParOf" srcId="{1687655E-7819-46E4-A6FA-169CCC08DC69}" destId="{4D97E43E-CA0E-494C-88B4-AFDE41D96656}" srcOrd="9" destOrd="0" presId="urn:microsoft.com/office/officeart/2005/8/layout/bProcess2"/>
    <dgm:cxn modelId="{84B5462A-8787-4C15-9943-2C6A416FC61E}" type="presParOf" srcId="{1687655E-7819-46E4-A6FA-169CCC08DC69}" destId="{121CF704-35E3-45AB-89F5-D1FE9DEB99E4}" srcOrd="10" destOrd="0" presId="urn:microsoft.com/office/officeart/2005/8/layout/bProcess2"/>
    <dgm:cxn modelId="{19A7E648-7D88-4CC1-82EC-1579A06F10AC}" type="presParOf" srcId="{121CF704-35E3-45AB-89F5-D1FE9DEB99E4}" destId="{467143F3-1B06-49FB-BCB4-27C7C3D3B533}" srcOrd="0" destOrd="0" presId="urn:microsoft.com/office/officeart/2005/8/layout/bProcess2"/>
    <dgm:cxn modelId="{163BFDE5-2D84-4648-94BF-DD1219C1CC2E}" type="presParOf" srcId="{121CF704-35E3-45AB-89F5-D1FE9DEB99E4}" destId="{60460D9A-7F23-492E-820C-F8119850D26E}" srcOrd="1" destOrd="0" presId="urn:microsoft.com/office/officeart/2005/8/layout/bProcess2"/>
    <dgm:cxn modelId="{E9553B5D-3425-441E-B8AC-796628A8BDBA}" type="presParOf" srcId="{1687655E-7819-46E4-A6FA-169CCC08DC69}" destId="{4F4699F8-4194-46F2-9601-4F004522871E}" srcOrd="11" destOrd="0" presId="urn:microsoft.com/office/officeart/2005/8/layout/bProcess2"/>
    <dgm:cxn modelId="{C8FD1715-D263-4E59-92D9-883CE2727883}" type="presParOf" srcId="{1687655E-7819-46E4-A6FA-169CCC08DC69}" destId="{CEBAE56B-7D07-4210-BFA3-31BFFDA508AA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25A284-92C4-4F6C-9F7C-29E8F9156B7A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360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9720360"/>
            <a:ext cx="3078048" cy="510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0B6A1D-5D2B-45F5-B6E1-C4EA0C323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70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5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86" y="1"/>
            <a:ext cx="3078048" cy="5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57" y="4861026"/>
            <a:ext cx="5681363" cy="4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67"/>
            <a:ext cx="3078048" cy="5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86" y="9718667"/>
            <a:ext cx="3078048" cy="5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25740B-8E5B-4F51-B40B-7CD40720D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43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065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2475" indent="-30095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3808" indent="-24076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85331" indent="-24076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66854" indent="-24076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48377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29900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11423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92946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A16F86-A269-440E-9BEE-20DD881DEF76}" type="slidenum">
              <a:rPr lang="en-US" smtClean="0">
                <a:ea typeface="-윤고딕130"/>
                <a:cs typeface="-윤고딕130"/>
              </a:rPr>
              <a:pPr eaLnBrk="1" hangingPunct="1"/>
              <a:t>13</a:t>
            </a:fld>
            <a:endParaRPr lang="en-US" dirty="0" smtClean="0">
              <a:ea typeface="-윤고딕130"/>
              <a:cs typeface="-윤고딕13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97113" y="1317625"/>
            <a:ext cx="11652251" cy="87407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66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2" indent="-28572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5" indent="-228579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3" indent="-228579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1" indent="-228579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69" indent="-22857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27" indent="-22857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85" indent="-22857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43" indent="-22857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A16F86-A269-440E-9BEE-20DD881DEF76}" type="slidenum">
              <a:rPr lang="en-US" smtClean="0">
                <a:ea typeface="-윤고딕130"/>
                <a:cs typeface="-윤고딕130"/>
              </a:rPr>
              <a:pPr eaLnBrk="1" hangingPunct="1"/>
              <a:t>14</a:t>
            </a:fld>
            <a:endParaRPr lang="en-US" dirty="0" smtClean="0">
              <a:ea typeface="-윤고딕130"/>
              <a:cs typeface="-윤고딕13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6100" y="1206500"/>
            <a:ext cx="10674350" cy="80057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9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37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you hit big numbers.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711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58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038C97-3438-4C20-BFD4-76A4AE463141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13201" y="8901113"/>
            <a:ext cx="3071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6" rIns="93152" bIns="46576" anchor="b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0F3B388-28EF-4C35-B70F-1CC09D4972E4}" type="slidenum">
              <a:rPr lang="en-US"/>
              <a:pPr algn="r" eaLnBrk="1" hangingPunct="1"/>
              <a:t>3</a:t>
            </a:fld>
            <a:endParaRPr lang="en-US" dirty="0"/>
          </a:p>
        </p:txBody>
      </p:sp>
      <p:sp>
        <p:nvSpPr>
          <p:cNvPr id="5632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56326" name="Slide Number Placeholder 3"/>
          <p:cNvSpPr txBox="1">
            <a:spLocks noGrp="1"/>
          </p:cNvSpPr>
          <p:nvPr/>
        </p:nvSpPr>
        <p:spPr bwMode="auto">
          <a:xfrm>
            <a:off x="4013201" y="8901113"/>
            <a:ext cx="3071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6" rIns="93152" bIns="46576" anchor="b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8468B10-1275-4750-88BD-13ED9A9B3929}" type="slidenum">
              <a:rPr lang="en-US"/>
              <a:pPr algn="r" eaLnBrk="1" hangingPunct="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90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01C0A-F186-4233-AB76-83050CEC50A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93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929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5740B-8E5B-4F51-B40B-7CD40720D8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11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2475" indent="-30095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3808" indent="-24076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85331" indent="-24076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66854" indent="-240762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48377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29900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11423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92946" indent="-24076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A16F86-A269-440E-9BEE-20DD881DEF76}" type="slidenum">
              <a:rPr lang="en-US" smtClean="0">
                <a:ea typeface="-윤고딕130"/>
                <a:cs typeface="-윤고딕130"/>
              </a:rPr>
              <a:pPr eaLnBrk="1" hangingPunct="1"/>
              <a:t>12</a:t>
            </a:fld>
            <a:endParaRPr lang="en-US" dirty="0" smtClean="0">
              <a:ea typeface="-윤고딕130"/>
              <a:cs typeface="-윤고딕13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97113" y="1317625"/>
            <a:ext cx="11652251" cy="87407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16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1571625" y="1495425"/>
            <a:ext cx="7572375" cy="652463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288" y="214313"/>
            <a:ext cx="9070975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28938" y="3286125"/>
            <a:ext cx="621506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492261"/>
            <a:ext cx="7572396" cy="722293"/>
          </a:xfr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285614"/>
            <a:ext cx="628651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C48A-A29B-471B-9441-94FDCC64A4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A0F6-39A8-49EE-808D-2EC67430AD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A5F9-7433-47A5-A9E2-660005C510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00000"/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6B60-07C2-4344-ADDD-5B70389E96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7188" y="214313"/>
            <a:ext cx="8358187" cy="571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DCFF-F38D-4EEA-8CFB-0763ECD701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5F0A-A4A8-469F-8345-0B661FB6BB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1308"/>
            <a:ext cx="4040188" cy="4360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1308"/>
            <a:ext cx="4041775" cy="4360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0FA8-6B21-4C98-A5A8-0F971E29F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4598-1FB7-43F1-8A95-1858677C54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3850" y="188913"/>
            <a:ext cx="8569325" cy="936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36513" y="-214338"/>
            <a:ext cx="9215438" cy="70723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221E-6468-4DE3-9529-8CF6292C07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8C92-8A4E-4BDF-818E-4E28471C1C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98438" y="274638"/>
            <a:ext cx="87661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438" y="1000125"/>
            <a:ext cx="8766175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0" y="6383338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smtClean="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ED45AC5-AB95-4978-8AD6-0719CDF8BE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" name="Freeform 7"/>
          <p:cNvSpPr>
            <a:spLocks noChangeArrowheads="1"/>
          </p:cNvSpPr>
          <p:nvPr/>
        </p:nvSpPr>
        <p:spPr bwMode="auto">
          <a:xfrm>
            <a:off x="204788" y="300038"/>
            <a:ext cx="8789987" cy="485775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174" name="Picture 12" descr="Doreo New Logo v2.png"/>
          <p:cNvPicPr>
            <a:picLocks noChangeAspect="1"/>
          </p:cNvPicPr>
          <p:nvPr/>
        </p:nvPicPr>
        <p:blipFill>
          <a:blip r:embed="rId13"/>
          <a:srcRect r="1147"/>
          <a:stretch>
            <a:fillRect/>
          </a:stretch>
        </p:blipFill>
        <p:spPr bwMode="auto">
          <a:xfrm>
            <a:off x="-14288" y="6175375"/>
            <a:ext cx="9158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10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rgbClr val="003296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00329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lang="en-US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lang="en-US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lang="en-US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lang="en-US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hyperlink" Target="http://www.doreopartner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4626"/>
            <a:ext cx="91440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915816" y="2428354"/>
            <a:ext cx="6228184" cy="784622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Case Study: Small Holder Farmer AFLASAFE Technology Adoption </a:t>
            </a:r>
            <a:endParaRPr lang="en-US" sz="1800" b="0" dirty="0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3290888"/>
            <a:ext cx="62865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Creating Companies | Creating Wealth | Creating Jobs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March 2014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714750" y="6356350"/>
            <a:ext cx="17145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CONFIDENTIAL</a:t>
            </a:r>
          </a:p>
        </p:txBody>
      </p:sp>
      <p:pic>
        <p:nvPicPr>
          <p:cNvPr id="5" name="Picture 4" descr="C:\Users\Doreo Partners\Desktop\USDA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524" y="499889"/>
            <a:ext cx="1010285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oreo Partners\Desktop\IITA-job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8" b="26097"/>
          <a:stretch/>
        </p:blipFill>
        <p:spPr bwMode="auto">
          <a:xfrm>
            <a:off x="319822" y="354474"/>
            <a:ext cx="1659890" cy="842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Users\Doreo Partners\Pictures\Logo_Meridian_jpg_format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77" b="30160"/>
          <a:stretch/>
        </p:blipFill>
        <p:spPr bwMode="auto">
          <a:xfrm>
            <a:off x="3531784" y="499889"/>
            <a:ext cx="2080432" cy="7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reo Partners\Pictures\bill-and-melinda-gates-foundati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3" t="32917" r="13222" b="40542"/>
          <a:stretch/>
        </p:blipFill>
        <p:spPr bwMode="auto">
          <a:xfrm>
            <a:off x="550776" y="1574726"/>
            <a:ext cx="2857871" cy="6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17" y="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Partners</a:t>
            </a:r>
            <a:endParaRPr lang="en-GB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22" t="26823" r="29722" b="32448"/>
          <a:stretch/>
        </p:blipFill>
        <p:spPr bwMode="auto">
          <a:xfrm>
            <a:off x="5960139" y="223904"/>
            <a:ext cx="1953800" cy="110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0"/>
            <a:ext cx="9180512" cy="10527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5949280"/>
            <a:ext cx="9216000" cy="93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88790" y="625044"/>
            <a:ext cx="7190698" cy="6269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807704" y="6383338"/>
            <a:ext cx="4248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0AC6B-A18C-4239-AFED-9044D9276F3A}" type="slidenum">
              <a:rPr lang="en-US" altLang="en-US" sz="1600">
                <a:latin typeface="Arial" charset="0"/>
              </a:rPr>
              <a:pPr/>
              <a:t>10</a:t>
            </a:fld>
            <a:endParaRPr lang="en-US" altLang="en-US" sz="1600" dirty="0">
              <a:latin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21238" y="23493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 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323850" y="59713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Segregate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Sick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285750" y="14134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Bite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285750" y="3337892"/>
            <a:ext cx="1512000" cy="97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Illness</a:t>
            </a:r>
          </a:p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Bite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285750" y="501325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Cure Malaria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2250892" y="2372677"/>
            <a:ext cx="1872000" cy="72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Breed Resistance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2250892" y="1417172"/>
            <a:ext cx="1872000" cy="3600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Aflasafe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2250892" y="3337892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 Stress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2250892" y="3803896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2250892" y="4274044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Storage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2250892" y="5013256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Amoniation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2250892" y="5445264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Binders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2250892" y="5971346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Sorting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2209220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1520" y="3204716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1520" y="4941168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520" y="5877272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11960" y="2372677"/>
            <a:ext cx="49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40 years and $100’s of millions spent with no useful resistant varieties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211960" y="1302449"/>
            <a:ext cx="49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25 Years of proven data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Ease of use / Broad cast it and forget it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Commercialization hurdles in Africa remain</a:t>
            </a:r>
            <a:endParaRPr lang="en-GB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1960" y="3284934"/>
            <a:ext cx="49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Complicated requiring small holders to execute multiple steps from planting through storage.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Complicated by multiple environmental  variables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For 50 years struggle to get Small Holders to use fertilizer correctly 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211960" y="5013256"/>
            <a:ext cx="49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Not practical for human consumption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Expensive 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211960" y="5910371"/>
            <a:ext cx="49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A last resort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Not a solution for staple crops as it concentrates aflatoxin in diets of poor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424" y="792286"/>
            <a:ext cx="170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Malaria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95536" y="1205463"/>
            <a:ext cx="14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50892" y="796642"/>
            <a:ext cx="19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Aflatoxin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250892" y="1209819"/>
            <a:ext cx="19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98243" y="1181104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141057" y="2133446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109967" y="3140968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41057" y="4883982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1057" y="5728917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143" y="44624"/>
            <a:ext cx="8766175" cy="582612"/>
          </a:xfrm>
        </p:spPr>
        <p:txBody>
          <a:bodyPr/>
          <a:lstStyle/>
          <a:p>
            <a:r>
              <a:rPr lang="en-GB" sz="2800" dirty="0" smtClean="0"/>
              <a:t>Malaria – Aflatoxin Analogy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6847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8" y="-44450"/>
            <a:ext cx="9109075" cy="2159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4BA2A1C-D238-4940-AF23-287A3853EB88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defRPr/>
              </a:pPr>
              <a:t>11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8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9"/>
          <a:stretch>
            <a:fillRect/>
          </a:stretch>
        </p:blipFill>
        <p:spPr bwMode="auto">
          <a:xfrm>
            <a:off x="34925" y="1557338"/>
            <a:ext cx="2857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9525" y="2458591"/>
            <a:ext cx="65151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+mn-cs"/>
              </a:rPr>
              <a:t>How to get small holders to adopt new technology</a:t>
            </a:r>
            <a:r>
              <a:rPr lang="en-US" sz="3200" b="1" dirty="0" smtClean="0">
                <a:cs typeface="+mn-cs"/>
              </a:rPr>
              <a:t>?</a:t>
            </a:r>
            <a:endParaRPr lang="en-US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5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351705"/>
            <a:ext cx="8766175" cy="1061069"/>
          </a:xfrm>
        </p:spPr>
        <p:txBody>
          <a:bodyPr/>
          <a:lstStyle/>
          <a:p>
            <a:pPr eaLnBrk="1" hangingPunct="1"/>
            <a:r>
              <a:rPr lang="en-US" dirty="0" smtClean="0"/>
              <a:t>Create an integrated private sector solution that solves three hurdles of technology adoption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438" y="1667941"/>
            <a:ext cx="8766175" cy="42813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Access to Finance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High Cost Per Unit, Due to Low </a:t>
            </a:r>
            <a:r>
              <a:rPr lang="en-US" sz="3200" dirty="0"/>
              <a:t>Y</a:t>
            </a:r>
            <a:r>
              <a:rPr lang="en-US" sz="3200" dirty="0" smtClean="0"/>
              <a:t>ields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Access to </a:t>
            </a:r>
            <a:r>
              <a:rPr lang="en-US" sz="3200" dirty="0"/>
              <a:t>P</a:t>
            </a:r>
            <a:r>
              <a:rPr lang="en-US" sz="3200" dirty="0" smtClean="0"/>
              <a:t>remium Markets </a:t>
            </a:r>
            <a:endParaRPr lang="en-US" sz="3200" dirty="0"/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fld id="{CD03A6F6-2CF3-455E-B16F-79702647C334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Clr>
                  <a:schemeClr val="tx1"/>
                </a:buClr>
                <a:buFont typeface="Wingdings" pitchFamily="2" charset="2"/>
                <a:buChar char="§"/>
              </a:pPr>
              <a:t>12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57192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Low Economies of Scale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333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188121" y="1256169"/>
            <a:ext cx="3128295" cy="1280160"/>
            <a:chOff x="5188121" y="1112153"/>
            <a:chExt cx="3128295" cy="1280160"/>
          </a:xfrm>
        </p:grpSpPr>
        <p:sp>
          <p:nvSpPr>
            <p:cNvPr id="20" name="Rounded Rectangle 19"/>
            <p:cNvSpPr/>
            <p:nvPr/>
          </p:nvSpPr>
          <p:spPr>
            <a:xfrm>
              <a:off x="5188121" y="1112153"/>
              <a:ext cx="3128295" cy="12801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0152" y="1772816"/>
              <a:ext cx="144345" cy="527242"/>
              <a:chOff x="7164288" y="1124744"/>
              <a:chExt cx="144345" cy="52724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3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282108" y="1772816"/>
              <a:ext cx="144345" cy="527242"/>
              <a:chOff x="7164288" y="1124744"/>
              <a:chExt cx="144345" cy="52724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>
                <a:stCxn id="47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6624064" y="1772816"/>
              <a:ext cx="144345" cy="527242"/>
              <a:chOff x="7164288" y="1124744"/>
              <a:chExt cx="144345" cy="52724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966020" y="1772816"/>
              <a:ext cx="144345" cy="527242"/>
              <a:chOff x="7164288" y="1124744"/>
              <a:chExt cx="144345" cy="52724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>
                <a:stCxn id="61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307975" y="1772816"/>
              <a:ext cx="144345" cy="527242"/>
              <a:chOff x="7164288" y="1124744"/>
              <a:chExt cx="144345" cy="527242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5499361" y="1124744"/>
              <a:ext cx="2505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Small Holder Farmer </a:t>
              </a:r>
            </a:p>
            <a:p>
              <a:pPr algn="ctr"/>
              <a:r>
                <a:rPr lang="en-US" sz="1800" b="1" dirty="0" smtClean="0"/>
                <a:t>Members</a:t>
              </a:r>
              <a:endParaRPr lang="en-US" sz="1800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76153" y="2996952"/>
            <a:ext cx="3128295" cy="1280160"/>
            <a:chOff x="5188121" y="1112153"/>
            <a:chExt cx="3128295" cy="1280160"/>
          </a:xfrm>
        </p:grpSpPr>
        <p:sp>
          <p:nvSpPr>
            <p:cNvPr id="80" name="Rounded Rectangle 79"/>
            <p:cNvSpPr/>
            <p:nvPr/>
          </p:nvSpPr>
          <p:spPr>
            <a:xfrm>
              <a:off x="5188121" y="1112153"/>
              <a:ext cx="3128295" cy="12801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940152" y="1772816"/>
              <a:ext cx="144345" cy="527242"/>
              <a:chOff x="7164288" y="1124744"/>
              <a:chExt cx="144345" cy="52724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Connector 111"/>
              <p:cNvCxnSpPr>
                <a:stCxn id="111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6282108" y="1772816"/>
              <a:ext cx="144345" cy="527242"/>
              <a:chOff x="7164288" y="1124744"/>
              <a:chExt cx="144345" cy="527242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Connector 105"/>
              <p:cNvCxnSpPr>
                <a:stCxn id="105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6624064" y="1772816"/>
              <a:ext cx="144345" cy="527242"/>
              <a:chOff x="7164288" y="1124744"/>
              <a:chExt cx="144345" cy="527242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0" name="Straight Connector 99"/>
              <p:cNvCxnSpPr>
                <a:stCxn id="99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6966020" y="1772816"/>
              <a:ext cx="144345" cy="527242"/>
              <a:chOff x="7164288" y="1124744"/>
              <a:chExt cx="144345" cy="527242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Connector 93"/>
              <p:cNvCxnSpPr>
                <a:stCxn id="93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7307975" y="1772816"/>
              <a:ext cx="144345" cy="527242"/>
              <a:chOff x="7164288" y="1124744"/>
              <a:chExt cx="144345" cy="52724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Connector 87"/>
              <p:cNvCxnSpPr>
                <a:stCxn id="87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5499361" y="1124744"/>
              <a:ext cx="2505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Small Holder Farmer </a:t>
              </a:r>
            </a:p>
            <a:p>
              <a:pPr algn="ctr"/>
              <a:r>
                <a:rPr lang="en-US" sz="1800" b="1" dirty="0" smtClean="0"/>
                <a:t>Members</a:t>
              </a:r>
              <a:endParaRPr lang="en-US" sz="1800" b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188121" y="4689519"/>
            <a:ext cx="3128295" cy="1280160"/>
            <a:chOff x="5188121" y="1112153"/>
            <a:chExt cx="3128295" cy="1280160"/>
          </a:xfrm>
        </p:grpSpPr>
        <p:sp>
          <p:nvSpPr>
            <p:cNvPr id="118" name="Rounded Rectangle 117"/>
            <p:cNvSpPr/>
            <p:nvPr/>
          </p:nvSpPr>
          <p:spPr>
            <a:xfrm>
              <a:off x="5188121" y="1112153"/>
              <a:ext cx="3128295" cy="12801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940152" y="1772816"/>
              <a:ext cx="144345" cy="527242"/>
              <a:chOff x="7164288" y="1124744"/>
              <a:chExt cx="144345" cy="527242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0" name="Straight Connector 149"/>
              <p:cNvCxnSpPr>
                <a:stCxn id="149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6282108" y="1772816"/>
              <a:ext cx="144345" cy="527242"/>
              <a:chOff x="7164288" y="1124744"/>
              <a:chExt cx="144345" cy="527242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4" name="Straight Connector 143"/>
              <p:cNvCxnSpPr>
                <a:stCxn id="143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6624064" y="1772816"/>
              <a:ext cx="144345" cy="527242"/>
              <a:chOff x="7164288" y="1124744"/>
              <a:chExt cx="144345" cy="527242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8" name="Straight Connector 137"/>
              <p:cNvCxnSpPr>
                <a:stCxn id="137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6966020" y="1772816"/>
              <a:ext cx="144345" cy="527242"/>
              <a:chOff x="7164288" y="1124744"/>
              <a:chExt cx="144345" cy="527242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2" name="Straight Connector 131"/>
              <p:cNvCxnSpPr>
                <a:stCxn id="131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7307975" y="1772816"/>
              <a:ext cx="144345" cy="527242"/>
              <a:chOff x="7164288" y="1124744"/>
              <a:chExt cx="144345" cy="52724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7164288" y="112474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6" name="Straight Connector 125"/>
              <p:cNvCxnSpPr>
                <a:stCxn id="125" idx="4"/>
              </p:cNvCxnSpPr>
              <p:nvPr/>
            </p:nvCxnSpPr>
            <p:spPr>
              <a:xfrm>
                <a:off x="7236296" y="126876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236296" y="1484784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7167769" y="1481412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7236625" y="1317582"/>
                <a:ext cx="72008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7168098" y="1314210"/>
                <a:ext cx="69620" cy="1705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5499361" y="1124744"/>
              <a:ext cx="2505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Small Holder Farmer </a:t>
              </a:r>
            </a:p>
            <a:p>
              <a:pPr algn="ctr"/>
              <a:r>
                <a:rPr lang="en-US" sz="1800" b="1" dirty="0" smtClean="0"/>
                <a:t>Members</a:t>
              </a:r>
              <a:endParaRPr lang="en-US" sz="1800" b="1" dirty="0"/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56456"/>
            <a:ext cx="8766175" cy="84929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Agricultural Franchise Model brings economies of scale to small holder farmers</a:t>
            </a:r>
            <a:endParaRPr lang="en-US" sz="2400" dirty="0"/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fld id="{CD03A6F6-2CF3-455E-B16F-79702647C334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Clr>
                  <a:schemeClr val="tx1"/>
                </a:buClr>
                <a:buFont typeface="Wingdings" pitchFamily="2" charset="2"/>
                <a:buChar char="§"/>
              </a:pPr>
              <a:t>13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1882575891"/>
              </p:ext>
            </p:extLst>
          </p:nvPr>
        </p:nvGraphicFramePr>
        <p:xfrm>
          <a:off x="438930" y="1196752"/>
          <a:ext cx="679736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" descr="C:\Users\User\Documents\1-Doreo\Agriculture\JV Coop\Marketing Material\Artist Final Jan 24 2012\babangona brochure..logo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04265"/>
            <a:ext cx="2220507" cy="9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9740000">
            <a:off x="2978647" y="233122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Services </a:t>
            </a:r>
            <a:endParaRPr lang="en-US" sz="1600" b="1" dirty="0"/>
          </a:p>
        </p:txBody>
      </p:sp>
      <p:sp>
        <p:nvSpPr>
          <p:cNvPr id="76" name="TextBox 75"/>
          <p:cNvSpPr txBox="1"/>
          <p:nvPr/>
        </p:nvSpPr>
        <p:spPr>
          <a:xfrm rot="21600000">
            <a:off x="3241847" y="337847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Services </a:t>
            </a:r>
            <a:endParaRPr lang="en-US" sz="1600" b="1" dirty="0"/>
          </a:p>
        </p:txBody>
      </p:sp>
      <p:sp>
        <p:nvSpPr>
          <p:cNvPr id="77" name="TextBox 76"/>
          <p:cNvSpPr txBox="1"/>
          <p:nvPr/>
        </p:nvSpPr>
        <p:spPr>
          <a:xfrm rot="23400000">
            <a:off x="3131840" y="436510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Services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8350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 descr="C:\Users\Doreo Partners\Documents\1-Doreo\Babban Gona\Marketing Material\babbangona images\happy farm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5" t="13589" r="4445" b="9831"/>
          <a:stretch/>
        </p:blipFill>
        <p:spPr bwMode="auto">
          <a:xfrm>
            <a:off x="3203848" y="2996952"/>
            <a:ext cx="2671479" cy="16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6" name="Diagram 155"/>
          <p:cNvGraphicFramePr/>
          <p:nvPr>
            <p:extLst>
              <p:ext uri="{D42A27DB-BD31-4B8C-83A1-F6EECF244321}">
                <p14:modId xmlns:p14="http://schemas.microsoft.com/office/powerpoint/2010/main" xmlns="" val="3121263733"/>
              </p:ext>
            </p:extLst>
          </p:nvPr>
        </p:nvGraphicFramePr>
        <p:xfrm>
          <a:off x="1403648" y="1224136"/>
          <a:ext cx="6192688" cy="495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370756"/>
            <a:ext cx="8766175" cy="720080"/>
          </a:xfrm>
        </p:spPr>
        <p:txBody>
          <a:bodyPr/>
          <a:lstStyle/>
          <a:p>
            <a:pPr eaLnBrk="1" hangingPunct="1"/>
            <a:r>
              <a:rPr lang="en-US" dirty="0" smtClean="0"/>
              <a:t>To Inspire and Enable Hardworking Small Holder Farmers Reach 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F</a:t>
            </a:r>
            <a:r>
              <a:rPr lang="en-US" dirty="0" smtClean="0"/>
              <a:t>ull Potential</a:t>
            </a:r>
            <a:endParaRPr lang="en-US" dirty="0"/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fld id="{CD03A6F6-2CF3-455E-B16F-79702647C334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Clr>
                  <a:schemeClr val="tx1"/>
                </a:buClr>
                <a:buFont typeface="Wingdings" pitchFamily="2" charset="2"/>
                <a:buChar char="§"/>
              </a:pPr>
              <a:t>14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58" name="Slide Number Placeholder 5"/>
          <p:cNvSpPr txBox="1">
            <a:spLocks/>
          </p:cNvSpPr>
          <p:nvPr/>
        </p:nvSpPr>
        <p:spPr>
          <a:xfrm>
            <a:off x="8734816" y="647931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ED45AC5-AB95-4978-8AD6-0719CDF8BEC0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59" name="Picture 12" descr="Doreo New Logo v2.png"/>
          <p:cNvPicPr>
            <a:picLocks noChangeAspect="1"/>
          </p:cNvPicPr>
          <p:nvPr/>
        </p:nvPicPr>
        <p:blipFill rotWithShape="1">
          <a:blip r:embed="rId8"/>
          <a:srcRect r="50573"/>
          <a:stretch/>
        </p:blipFill>
        <p:spPr bwMode="auto">
          <a:xfrm>
            <a:off x="-79152" y="6175375"/>
            <a:ext cx="4579144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2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497519554"/>
              </p:ext>
            </p:extLst>
          </p:nvPr>
        </p:nvGraphicFramePr>
        <p:xfrm>
          <a:off x="179512" y="260648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306170"/>
            <a:ext cx="8766175" cy="582612"/>
          </a:xfrm>
        </p:spPr>
        <p:txBody>
          <a:bodyPr/>
          <a:lstStyle/>
          <a:p>
            <a:r>
              <a:rPr lang="en-US" sz="2000" dirty="0" smtClean="0"/>
              <a:t>Phase 1 </a:t>
            </a:r>
            <a:r>
              <a:rPr lang="en-US" sz="2000" dirty="0" err="1" smtClean="0"/>
              <a:t>Aflasafe</a:t>
            </a:r>
            <a:r>
              <a:rPr lang="en-US" sz="2000" dirty="0" smtClean="0"/>
              <a:t> Pilot Commercialization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86B60-07C2-4344-ADDD-5B70389E964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>
          <a:xfrm>
            <a:off x="323528" y="980728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02" name="Oval 101"/>
          <p:cNvSpPr/>
          <p:nvPr/>
        </p:nvSpPr>
        <p:spPr>
          <a:xfrm>
            <a:off x="323528" y="3058504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103" name="Oval 102"/>
          <p:cNvSpPr/>
          <p:nvPr/>
        </p:nvSpPr>
        <p:spPr>
          <a:xfrm>
            <a:off x="2699792" y="980728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2699792" y="3058504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107" name="Oval 106"/>
          <p:cNvSpPr/>
          <p:nvPr/>
        </p:nvSpPr>
        <p:spPr>
          <a:xfrm>
            <a:off x="5076056" y="980728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111" name="Oval 110"/>
          <p:cNvSpPr/>
          <p:nvPr/>
        </p:nvSpPr>
        <p:spPr>
          <a:xfrm>
            <a:off x="5076056" y="3058504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6</a:t>
            </a:r>
            <a:endParaRPr lang="en-US" sz="1400" b="1" dirty="0"/>
          </a:p>
        </p:txBody>
      </p:sp>
      <p:sp>
        <p:nvSpPr>
          <p:cNvPr id="115" name="Oval 114"/>
          <p:cNvSpPr/>
          <p:nvPr/>
        </p:nvSpPr>
        <p:spPr>
          <a:xfrm>
            <a:off x="7452320" y="3058504"/>
            <a:ext cx="360040" cy="360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794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326108"/>
            <a:ext cx="8766175" cy="654620"/>
          </a:xfrm>
        </p:spPr>
        <p:txBody>
          <a:bodyPr/>
          <a:lstStyle/>
          <a:p>
            <a:r>
              <a:rPr lang="en-US" sz="3200" dirty="0" smtClean="0"/>
              <a:t>Profitably Producing Low Aflatoxin Maize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76A30-22CA-4AA1-A285-9A08C783B82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257" y="5289490"/>
            <a:ext cx="431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Babban Gona Farm</a:t>
            </a:r>
          </a:p>
          <a:p>
            <a:pPr algn="ctr"/>
            <a:r>
              <a:rPr lang="en-US" sz="2400" dirty="0" smtClean="0">
                <a:latin typeface="+mj-lt"/>
              </a:rPr>
              <a:t>Yields up to 6.9 tons per Hectare 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3753" y="5289490"/>
            <a:ext cx="431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Non Babban Gona Farm</a:t>
            </a:r>
          </a:p>
          <a:p>
            <a:pPr algn="ctr"/>
            <a:r>
              <a:rPr lang="en-US" sz="2400" dirty="0" smtClean="0">
                <a:latin typeface="+mj-lt"/>
              </a:rPr>
              <a:t>Yields below 0.8 tons per Hectare </a:t>
            </a:r>
            <a:endParaRPr lang="en-US" sz="2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5604" y="1274872"/>
            <a:ext cx="4316827" cy="3902075"/>
            <a:chOff x="251520" y="1454413"/>
            <a:chExt cx="4316827" cy="3902075"/>
          </a:xfrm>
        </p:grpSpPr>
        <p:pic>
          <p:nvPicPr>
            <p:cNvPr id="12" name="Picture 2" descr="F:\BG FAR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68" y="1454413"/>
              <a:ext cx="4195763" cy="3902075"/>
            </a:xfrm>
            <a:prstGeom prst="rect">
              <a:avLst/>
            </a:prstGeom>
            <a:noFill/>
            <a:ln w="76200">
              <a:solidFill>
                <a:srgbClr val="0066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1520" y="1454413"/>
              <a:ext cx="4316827" cy="461665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Double Farmers Incomes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08995" y="1268760"/>
            <a:ext cx="4316827" cy="3902075"/>
            <a:chOff x="4714911" y="1448301"/>
            <a:chExt cx="4316827" cy="3902075"/>
          </a:xfrm>
        </p:grpSpPr>
        <p:pic>
          <p:nvPicPr>
            <p:cNvPr id="15" name="Picture 3" descr="F:\NON BG FARM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9605"/>
            <a:stretch/>
          </p:blipFill>
          <p:spPr bwMode="auto">
            <a:xfrm>
              <a:off x="4782162" y="1448301"/>
              <a:ext cx="4182325" cy="3902075"/>
            </a:xfrm>
            <a:prstGeom prst="rect">
              <a:avLst/>
            </a:prstGeom>
            <a:noFill/>
            <a:ln w="76200">
              <a:solidFill>
                <a:srgbClr val="CC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14911" y="1448301"/>
              <a:ext cx="4316827" cy="461665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Stuck In Poverty 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89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oreo Partners\Pictures\BG DCIM\101CANON\IMG_0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1" r="18337" b="10540"/>
          <a:stretch/>
        </p:blipFill>
        <p:spPr bwMode="auto">
          <a:xfrm>
            <a:off x="-36512" y="-27384"/>
            <a:ext cx="6480720" cy="619268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CAA7E5-8E64-464F-9D1C-94B041DC08AF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141663"/>
            <a:ext cx="19050" cy="30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Doreo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-18515" y="-27384"/>
            <a:ext cx="6103702" cy="1296144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</a:rPr>
              <a:t>Increasing Incomes over  $2,000 per Ha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5186" y="-27384"/>
            <a:ext cx="3058814" cy="688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/>
              <a:t>50%  </a:t>
            </a:r>
          </a:p>
          <a:p>
            <a:r>
              <a:rPr lang="en-US" sz="2000" dirty="0" smtClean="0"/>
              <a:t>De-risked receiving credit at half the interest rate of conventional micro credit</a:t>
            </a:r>
          </a:p>
          <a:p>
            <a:endParaRPr lang="en-US" sz="500" dirty="0" smtClean="0"/>
          </a:p>
          <a:p>
            <a:r>
              <a:rPr lang="en-US" sz="5400" b="1" dirty="0" smtClean="0"/>
              <a:t>19%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Discount on Inputs due to streamlined supply chains</a:t>
            </a:r>
          </a:p>
          <a:p>
            <a:endParaRPr lang="en-US" sz="500" dirty="0" smtClean="0"/>
          </a:p>
          <a:p>
            <a:r>
              <a:rPr lang="en-US" sz="5400" b="1" dirty="0"/>
              <a:t>4</a:t>
            </a:r>
            <a:r>
              <a:rPr lang="en-US" sz="5400" b="1" dirty="0" smtClean="0"/>
              <a:t>00%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Yield Increase over national average</a:t>
            </a:r>
          </a:p>
          <a:p>
            <a:endParaRPr lang="en-US" sz="500" dirty="0" smtClean="0"/>
          </a:p>
          <a:p>
            <a:r>
              <a:rPr lang="en-US" sz="5400" b="1" dirty="0" smtClean="0"/>
              <a:t>37% </a:t>
            </a:r>
          </a:p>
          <a:p>
            <a:r>
              <a:rPr lang="en-US" sz="2000" dirty="0" smtClean="0"/>
              <a:t>Premium price for producing low aflatoxin products and streamlining supply chain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066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3808" y="1385175"/>
            <a:ext cx="2664296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08104" y="1385175"/>
            <a:ext cx="3456384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385175"/>
            <a:ext cx="252028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433981529"/>
              </p:ext>
            </p:extLst>
          </p:nvPr>
        </p:nvGraphicFramePr>
        <p:xfrm>
          <a:off x="179512" y="2413793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9" y="138517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Development Phase</a:t>
            </a:r>
          </a:p>
          <a:p>
            <a:r>
              <a:rPr lang="en-US" dirty="0" smtClean="0"/>
              <a:t>Refine model in Northern Kaduna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9" y="138517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Regional Expansion</a:t>
            </a:r>
          </a:p>
          <a:p>
            <a:r>
              <a:rPr lang="en-US" dirty="0" smtClean="0"/>
              <a:t>Scale model across Nigeria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1385175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Organic Growth Phase </a:t>
            </a:r>
          </a:p>
          <a:p>
            <a:r>
              <a:rPr lang="en-US" dirty="0" smtClean="0"/>
              <a:t>Each Trust Group recruits one new Trust Group every 2 years.</a:t>
            </a:r>
            <a:endParaRPr lang="en-US" dirty="0"/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0" y="0"/>
            <a:ext cx="9172575" cy="980728"/>
          </a:xfrm>
          <a:prstGeom prst="rect">
            <a:avLst/>
          </a:prstGeom>
          <a:solidFill>
            <a:srgbClr val="003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082055" cy="99412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Babban Gona: Inspire and enable 1 Million Farmers produce 4 million MT of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Aflasafe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Maize by 2025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506901-796D-439E-A7E1-5E0CB791DB2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570" y="1018828"/>
            <a:ext cx="4724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Metric Tons of </a:t>
            </a:r>
            <a:r>
              <a:rPr lang="en-GB" sz="2000" b="1" dirty="0" err="1" smtClean="0"/>
              <a:t>Aflasafe</a:t>
            </a:r>
            <a:r>
              <a:rPr lang="en-GB" sz="2000" b="1" dirty="0" smtClean="0"/>
              <a:t> Treated Maize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83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Strategic Plan to Drive Sustainability </a:t>
            </a:r>
            <a:r>
              <a:rPr lang="en-US" sz="1400" dirty="0" smtClean="0">
                <a:latin typeface="Arial" charset="0"/>
                <a:cs typeface="Arial" charset="0"/>
              </a:rPr>
              <a:t/>
            </a:r>
            <a:br>
              <a:rPr lang="en-US" sz="14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Leverage Strong Regulatory Enforcement to Sustain Premium Market for Aflasafe maize 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0AC6B-A18C-4239-AFED-9044D9276F3A}" type="slidenum">
              <a:rPr lang="en-US" altLang="en-US">
                <a:latin typeface="Arial" charset="0"/>
              </a:rPr>
              <a:pPr/>
              <a:t>19</a:t>
            </a:fld>
            <a:endParaRPr lang="en-US" altLang="en-US" dirty="0"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" y="5796450"/>
            <a:ext cx="850106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33"/>
          <p:cNvSpPr>
            <a:spLocks noChangeArrowheads="1"/>
          </p:cNvSpPr>
          <p:nvPr/>
        </p:nvSpPr>
        <p:spPr bwMode="auto">
          <a:xfrm>
            <a:off x="2833911" y="5867887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8438" name="Rectangle 33"/>
          <p:cNvSpPr>
            <a:spLocks noChangeArrowheads="1"/>
          </p:cNvSpPr>
          <p:nvPr/>
        </p:nvSpPr>
        <p:spPr bwMode="auto">
          <a:xfrm>
            <a:off x="5386611" y="6039030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b="1" dirty="0" smtClean="0"/>
              <a:t>Year </a:t>
            </a:r>
            <a:endParaRPr lang="en-US" sz="1000" b="1" dirty="0"/>
          </a:p>
        </p:txBody>
      </p:sp>
      <p:sp>
        <p:nvSpPr>
          <p:cNvPr id="18440" name="Rectangle 33"/>
          <p:cNvSpPr>
            <a:spLocks noChangeArrowheads="1"/>
          </p:cNvSpPr>
          <p:nvPr/>
        </p:nvSpPr>
        <p:spPr bwMode="auto">
          <a:xfrm>
            <a:off x="4110261" y="5867887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8442" name="Rectangle 33"/>
          <p:cNvSpPr>
            <a:spLocks noChangeArrowheads="1"/>
          </p:cNvSpPr>
          <p:nvPr/>
        </p:nvSpPr>
        <p:spPr bwMode="auto">
          <a:xfrm>
            <a:off x="5386611" y="5867887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6662961" y="5867887"/>
            <a:ext cx="414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8446" name="Rectangle 33"/>
          <p:cNvSpPr>
            <a:spLocks noChangeArrowheads="1"/>
          </p:cNvSpPr>
          <p:nvPr/>
        </p:nvSpPr>
        <p:spPr bwMode="auto">
          <a:xfrm>
            <a:off x="7940899" y="5867887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895350">
              <a:buSzPct val="120000"/>
            </a:pPr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2483766" y="1128168"/>
            <a:ext cx="4968554" cy="3566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PACA and Pull Mechanism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85750" y="1103016"/>
            <a:ext cx="1828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Generate Supply of Cost Effective Low Aflatoxin Maize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294928" y="2377719"/>
            <a:ext cx="1828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Enforce Regulatory Policy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294928" y="3602103"/>
            <a:ext cx="1828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Enable  Market Forces to Drive Sustainability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294928" y="4698991"/>
            <a:ext cx="1828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Health Awareness to Value Chain Actors 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2483768" y="2474879"/>
            <a:ext cx="1019621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Policy: Build Regulators Capacity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3624388" y="2474879"/>
            <a:ext cx="911893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Policy: Develop regulatory framework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4644008" y="2474879"/>
            <a:ext cx="4251697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Policy: Phased in regulatory enforcement mechanism 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5799361" y="3699263"/>
            <a:ext cx="3096344" cy="3566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 Forces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2483767" y="4725144"/>
            <a:ext cx="6303045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Awareness: Farmer Focus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2483768" y="5229200"/>
            <a:ext cx="2052513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Awareness: Industry  </a:t>
            </a: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4644008" y="5229200"/>
            <a:ext cx="4142805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Awareness: </a:t>
            </a: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Consumer</a:t>
            </a:r>
            <a:endParaRPr lang="en-GB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40201" y="888964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940523" y="2204864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79390" y="3429000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79712" y="4581128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3320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8" y="-44450"/>
            <a:ext cx="9109075" cy="2159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CAA7E5-8E64-464F-9D1C-94B041DC08AF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141663"/>
            <a:ext cx="19050" cy="30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Doreo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44450"/>
            <a:ext cx="9136063" cy="69024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" t="10344" r="79052" b="41610"/>
          <a:stretch/>
        </p:blipFill>
        <p:spPr bwMode="auto">
          <a:xfrm>
            <a:off x="2563820" y="1038944"/>
            <a:ext cx="401636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563821" y="296143"/>
            <a:ext cx="401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Segoe Script" pitchFamily="34" charset="0"/>
                <a:ea typeface="Batang" pitchFamily="18" charset="-127"/>
                <a:cs typeface="Gisha" pitchFamily="34" charset="-79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Our Challenge</a:t>
            </a:r>
          </a:p>
        </p:txBody>
      </p:sp>
    </p:spTree>
    <p:extLst>
      <p:ext uri="{BB962C8B-B14F-4D97-AF65-F5344CB8AC3E}">
        <p14:creationId xmlns:p14="http://schemas.microsoft.com/office/powerpoint/2010/main" xmlns="" val="23545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dirty="0" smtClean="0"/>
              <a:t>Contact Details</a:t>
            </a:r>
            <a:endParaRPr lang="en-US" sz="2500" b="0" dirty="0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E8675C-7D31-45E9-8379-49D334F2CB20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37892" name="SlideMasterTextBox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512" y="1196975"/>
            <a:ext cx="2057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573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573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573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573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573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b="1" dirty="0"/>
              <a:t>Lagos</a:t>
            </a:r>
          </a:p>
          <a:p>
            <a:pPr eaLnBrk="1" hangingPunct="1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3B Baajiki Close</a:t>
            </a:r>
          </a:p>
          <a:p>
            <a:pPr eaLnBrk="1" hangingPunct="1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Lekki Phase I</a:t>
            </a:r>
          </a:p>
          <a:p>
            <a:pPr eaLnBrk="1" hangingPunct="1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Lagos, Nigeria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619375" y="1196975"/>
            <a:ext cx="2447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57300">
              <a:spcBef>
                <a:spcPts val="600"/>
              </a:spcBef>
            </a:pPr>
            <a:r>
              <a:rPr lang="en-GB" b="1" dirty="0"/>
              <a:t>London</a:t>
            </a: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11 Mount Pleasant</a:t>
            </a: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London, England</a:t>
            </a: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SE27 9PU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107950" y="2495550"/>
            <a:ext cx="24479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57300">
              <a:spcBef>
                <a:spcPts val="600"/>
              </a:spcBef>
            </a:pPr>
            <a:r>
              <a:rPr lang="en-GB" b="1" dirty="0"/>
              <a:t>Kola Masha </a:t>
            </a: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Managing Director </a:t>
            </a:r>
          </a:p>
          <a:p>
            <a:pPr defTabSz="1257300">
              <a:spcBef>
                <a:spcPts val="600"/>
              </a:spcBef>
            </a:pPr>
            <a:endParaRPr lang="en-GB" dirty="0">
              <a:solidFill>
                <a:srgbClr val="000000"/>
              </a:solidFill>
            </a:endParaRP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kola.masha@doreopartners.com</a:t>
            </a: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+234-(0)-805-5000-350</a:t>
            </a:r>
          </a:p>
          <a:p>
            <a:pPr defTabSz="125730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hlinkClick r:id="rId4"/>
              </a:rPr>
              <a:t>www.doreopartners.com</a:t>
            </a:r>
            <a:endParaRPr lang="en-GB" dirty="0">
              <a:solidFill>
                <a:srgbClr val="000000"/>
              </a:solidFill>
            </a:endParaRPr>
          </a:p>
          <a:p>
            <a:pPr defTabSz="1257300">
              <a:spcBef>
                <a:spcPts val="6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08187" y="1739900"/>
            <a:ext cx="107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3141663"/>
            <a:ext cx="19050" cy="30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Doreo</a:t>
            </a:r>
          </a:p>
        </p:txBody>
      </p:sp>
    </p:spTree>
    <p:extLst>
      <p:ext uri="{BB962C8B-B14F-4D97-AF65-F5344CB8AC3E}">
        <p14:creationId xmlns:p14="http://schemas.microsoft.com/office/powerpoint/2010/main" xmlns="" val="8298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8516" y="5556"/>
            <a:ext cx="9162516" cy="6852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559864" y="6383338"/>
            <a:ext cx="54864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fld id="{4277F2CA-E6A2-453A-90AF-0D03D628B5A0}" type="slidenum">
              <a:rPr lang="en-US" altLang="en-US" sz="1600" smtClean="0">
                <a:solidFill>
                  <a:schemeClr val="bg1"/>
                </a:solidFill>
              </a:rPr>
              <a:pPr eaLnBrk="1" hangingPunct="1">
                <a:buClr>
                  <a:schemeClr val="tx1"/>
                </a:buClr>
                <a:buFont typeface="Wingdings" pitchFamily="2" charset="2"/>
                <a:buChar char="§"/>
              </a:pPr>
              <a:t>3</a:t>
            </a:fld>
            <a:endParaRPr lang="en-US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3800" name="Rectangle 13"/>
          <p:cNvSpPr>
            <a:spLocks noGrp="1" noChangeArrowheads="1"/>
          </p:cNvSpPr>
          <p:nvPr/>
        </p:nvSpPr>
        <p:spPr bwMode="auto">
          <a:xfrm>
            <a:off x="209550" y="323850"/>
            <a:ext cx="8559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46038" rIns="100012" bIns="46038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516" y="701288"/>
            <a:ext cx="9122979" cy="115212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Nigeria… We need to create 80 million jobs between 2010 and 2030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4" t="27604" r="1464" b="11458"/>
          <a:stretch/>
        </p:blipFill>
        <p:spPr bwMode="auto">
          <a:xfrm>
            <a:off x="446559" y="2078031"/>
            <a:ext cx="8250882" cy="372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8" y="-44450"/>
            <a:ext cx="9109075" cy="2159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CAA7E5-8E64-464F-9D1C-94B041DC08AF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141663"/>
            <a:ext cx="19050" cy="30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Doreo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44450"/>
            <a:ext cx="9136063" cy="69024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821" y="368150"/>
            <a:ext cx="401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The Impact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C:\Users\User\Downloads\Boko-Haram-bombin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48"/>
          <a:stretch/>
        </p:blipFill>
        <p:spPr bwMode="auto">
          <a:xfrm rot="21600000">
            <a:off x="-31196" y="-44450"/>
            <a:ext cx="9215385" cy="692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0" y="2527150"/>
            <a:ext cx="9184189" cy="769441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The Impact 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559864" y="6383338"/>
            <a:ext cx="54864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39567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" t="9715" r="45114" b="18161"/>
          <a:stretch/>
        </p:blipFill>
        <p:spPr bwMode="auto">
          <a:xfrm>
            <a:off x="-38100" y="-12948"/>
            <a:ext cx="9182100" cy="6894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636000" y="6383338"/>
            <a:ext cx="428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fld id="{4277F2CA-E6A2-453A-90AF-0D03D628B5A0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Clr>
                  <a:schemeClr val="tx1"/>
                </a:buClr>
                <a:buFont typeface="Wingdings" pitchFamily="2" charset="2"/>
                <a:buChar char="§"/>
              </a:pPr>
              <a:t>5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5495" y="530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The Solution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– Small Holder Agriculture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966" y="1956538"/>
            <a:ext cx="381796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+mj-lt"/>
              </a:rPr>
              <a:t>40% of </a:t>
            </a:r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GDP</a:t>
            </a:r>
            <a:endParaRPr lang="en-US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66" y="254830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High Growth</a:t>
            </a:r>
            <a:endParaRPr lang="en-US" sz="3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66" y="3063128"/>
            <a:ext cx="22218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+mj-lt"/>
              </a:rPr>
              <a:t>Labor Intensive</a:t>
            </a:r>
            <a:endParaRPr lang="en-US" sz="25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966" y="3501008"/>
            <a:ext cx="11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Low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Skill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66" y="1268760"/>
            <a:ext cx="556953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Nigeria's </a:t>
            </a:r>
            <a:r>
              <a:rPr lang="en-US" sz="3500" b="1" dirty="0">
                <a:solidFill>
                  <a:schemeClr val="bg1"/>
                </a:solidFill>
                <a:latin typeface="+mj-lt"/>
              </a:rPr>
              <a:t>Job Creation Engine</a:t>
            </a: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559864" y="6383338"/>
            <a:ext cx="54864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xmlns="" val="8490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636000" y="6383338"/>
            <a:ext cx="428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fld id="{4277F2CA-E6A2-453A-90AF-0D03D628B5A0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Clr>
                  <a:schemeClr val="tx1"/>
                </a:buClr>
                <a:buFont typeface="Wingdings" pitchFamily="2" charset="2"/>
                <a:buChar char="§"/>
              </a:pPr>
              <a:t>6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-18516" y="3940601"/>
            <a:ext cx="9162516" cy="3277820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We believe… </a:t>
            </a:r>
          </a:p>
          <a:p>
            <a:pPr algn="l"/>
            <a:endParaRPr lang="en-US" sz="3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Our continent is on a path to greatness, to stay the course </a:t>
            </a: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must </a:t>
            </a:r>
            <a:r>
              <a:rPr lang="en-US" sz="2000" dirty="0" smtClean="0">
                <a:solidFill>
                  <a:schemeClr val="tx1"/>
                </a:solidFill>
              </a:rPr>
              <a:t>create </a:t>
            </a:r>
            <a:r>
              <a:rPr lang="en-US" sz="2000" dirty="0">
                <a:solidFill>
                  <a:schemeClr val="tx1"/>
                </a:solidFill>
              </a:rPr>
              <a:t>millions of needed </a:t>
            </a:r>
            <a:r>
              <a:rPr lang="en-US" sz="2000" dirty="0" smtClean="0">
                <a:solidFill>
                  <a:schemeClr val="tx1"/>
                </a:solidFill>
              </a:rPr>
              <a:t>jobs now</a:t>
            </a:r>
          </a:p>
          <a:p>
            <a:pPr marL="342900" indent="-342900" algn="l">
              <a:buFont typeface="+mj-lt"/>
              <a:buAutoNum type="arabicPeriod"/>
            </a:pPr>
            <a:endParaRPr lang="en-US" sz="5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fastest way </a:t>
            </a:r>
            <a:r>
              <a:rPr lang="en-US" sz="2000" dirty="0" smtClean="0"/>
              <a:t>to create these jobs </a:t>
            </a:r>
            <a:r>
              <a:rPr lang="en-US" sz="2000" dirty="0"/>
              <a:t>is to </a:t>
            </a:r>
            <a:r>
              <a:rPr lang="en-US" sz="2000" dirty="0">
                <a:solidFill>
                  <a:schemeClr val="tx1"/>
                </a:solidFill>
              </a:rPr>
              <a:t>invest in </a:t>
            </a:r>
            <a:r>
              <a:rPr lang="en-US" sz="2000" dirty="0" smtClean="0">
                <a:solidFill>
                  <a:schemeClr val="tx1"/>
                </a:solidFill>
              </a:rPr>
              <a:t>commercial and highly </a:t>
            </a:r>
            <a:r>
              <a:rPr lang="en-US" sz="2000" dirty="0">
                <a:solidFill>
                  <a:schemeClr val="tx1"/>
                </a:solidFill>
              </a:rPr>
              <a:t>scalable business that improve the profitability and livelihoods of small scale </a:t>
            </a:r>
            <a:r>
              <a:rPr lang="en-US" sz="2000" dirty="0" smtClean="0">
                <a:solidFill>
                  <a:schemeClr val="tx1"/>
                </a:solidFill>
              </a:rPr>
              <a:t>farmers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5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Such investments will </a:t>
            </a:r>
            <a:r>
              <a:rPr lang="en-US" sz="2000" dirty="0">
                <a:solidFill>
                  <a:schemeClr val="tx1"/>
                </a:solidFill>
              </a:rPr>
              <a:t>create market forces that </a:t>
            </a:r>
            <a:r>
              <a:rPr lang="en-US" sz="2000" dirty="0" smtClean="0">
                <a:solidFill>
                  <a:schemeClr val="tx1"/>
                </a:solidFill>
              </a:rPr>
              <a:t>will unlock </a:t>
            </a:r>
            <a:r>
              <a:rPr lang="en-US" sz="2000" dirty="0">
                <a:solidFill>
                  <a:schemeClr val="tx1"/>
                </a:solidFill>
              </a:rPr>
              <a:t>millions of </a:t>
            </a:r>
            <a:r>
              <a:rPr lang="en-US" sz="2000" dirty="0" smtClean="0">
                <a:solidFill>
                  <a:schemeClr val="tx1"/>
                </a:solidFill>
              </a:rPr>
              <a:t>jobs</a:t>
            </a:r>
          </a:p>
          <a:p>
            <a:pPr marL="342900" indent="-342900" algn="l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0991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8" y="-44450"/>
            <a:ext cx="9109075" cy="2159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4BA2A1C-D238-4940-AF23-287A3853EB88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defRPr/>
              </a:pPr>
              <a:t>7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8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9"/>
          <a:stretch>
            <a:fillRect/>
          </a:stretch>
        </p:blipFill>
        <p:spPr bwMode="auto">
          <a:xfrm>
            <a:off x="34925" y="1557338"/>
            <a:ext cx="2857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6350" y="2700209"/>
            <a:ext cx="6515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cs typeface="+mn-cs"/>
              </a:rPr>
              <a:t>Why </a:t>
            </a:r>
            <a:r>
              <a:rPr lang="en-US" sz="3200" b="1" dirty="0" err="1" smtClean="0">
                <a:cs typeface="+mn-cs"/>
              </a:rPr>
              <a:t>Aflasafe</a:t>
            </a:r>
            <a:endParaRPr lang="en-US" sz="3200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0"/>
            <a:ext cx="9180512" cy="10527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5949280"/>
            <a:ext cx="9216000" cy="93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21238" y="23493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 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323850" y="59713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Segregate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Sick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285750" y="14134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Bite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285750" y="3337892"/>
            <a:ext cx="1512000" cy="97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Illness</a:t>
            </a:r>
          </a:p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Bite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285750" y="501325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Cure Malaria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2209220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1520" y="3204716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1520" y="4941168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520" y="5877272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8424" y="792286"/>
            <a:ext cx="170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Malaria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95536" y="1205463"/>
            <a:ext cx="14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98243" y="1181104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141057" y="2133446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109967" y="3140968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41057" y="4883982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1057" y="5728917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143" y="44624"/>
            <a:ext cx="8766175" cy="582612"/>
          </a:xfrm>
        </p:spPr>
        <p:txBody>
          <a:bodyPr/>
          <a:lstStyle/>
          <a:p>
            <a:r>
              <a:rPr lang="en-GB" sz="2800" dirty="0" smtClean="0"/>
              <a:t>Malaria – Aflatoxin Analogy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6700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0"/>
            <a:ext cx="9180512" cy="10527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5949280"/>
            <a:ext cx="9216000" cy="93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88790" y="625044"/>
            <a:ext cx="7190698" cy="6269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807704" y="6383338"/>
            <a:ext cx="4248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0AC6B-A18C-4239-AFED-9044D9276F3A}" type="slidenum">
              <a:rPr lang="en-US" altLang="en-US" sz="1600">
                <a:latin typeface="Arial" charset="0"/>
              </a:rPr>
              <a:pPr/>
              <a:t>9</a:t>
            </a:fld>
            <a:endParaRPr lang="en-US" altLang="en-US" sz="1600" dirty="0">
              <a:latin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21238" y="23493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 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323850" y="59713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Segregate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Sick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285750" y="141344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Bite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285750" y="3337892"/>
            <a:ext cx="1512000" cy="97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 Illness</a:t>
            </a:r>
          </a:p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Bite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285750" y="5013256"/>
            <a:ext cx="1512000" cy="61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Cure Malaria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2250892" y="2372677"/>
            <a:ext cx="1872000" cy="72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Breed Resistance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2250892" y="1417172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Aflasafe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2250892" y="3337892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 Stress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2250892" y="3803896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2250892" y="4274044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Storage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2250892" y="5013256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Amoniation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2250892" y="5445264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Binders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2250892" y="5971346"/>
            <a:ext cx="1872000" cy="3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Sorting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2209220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1520" y="3204716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1520" y="4941168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520" y="5877272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11960" y="2372677"/>
            <a:ext cx="49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40 years and $100’s of millions spent with no useful resistant varieties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211960" y="1302449"/>
            <a:ext cx="49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25 Years of proven data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Ease of use / Broad cast it and forget it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Commercialization hurdles in Africa remain</a:t>
            </a:r>
            <a:endParaRPr lang="en-GB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1960" y="3284934"/>
            <a:ext cx="49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Complicated requiring small holders to execute multiple steps from planting through storage.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Complicated by multiple environmental  variables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For 50 years struggle to get Small Holders to use fertilizer correctly 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211960" y="5013256"/>
            <a:ext cx="49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Not practical for human consumption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Expensive 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211960" y="5910371"/>
            <a:ext cx="49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A last resort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600" dirty="0" smtClean="0"/>
              <a:t>Not a solution for staple crops as it concentrates aflatoxin in diets of poor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424" y="792286"/>
            <a:ext cx="170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Malaria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95536" y="1205463"/>
            <a:ext cx="14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50892" y="796642"/>
            <a:ext cx="19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Aflatoxin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250892" y="1209819"/>
            <a:ext cx="19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98243" y="1181104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141057" y="2133446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109967" y="3140968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41057" y="4883982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1057" y="5728917"/>
            <a:ext cx="360362" cy="431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143" y="44624"/>
            <a:ext cx="8766175" cy="582612"/>
          </a:xfrm>
        </p:spPr>
        <p:txBody>
          <a:bodyPr/>
          <a:lstStyle/>
          <a:p>
            <a:r>
              <a:rPr lang="en-GB" sz="2800" dirty="0" smtClean="0"/>
              <a:t>Malaria – Aflatoxin Analogy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8828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TYLE" val="1"/>
  <p:tag name="SLIDEELEMTYPE" val="4"/>
  <p:tag name="PRINTWIDTH" val="702"/>
  <p:tag name="PRINTHEIGHT" val="22.875"/>
  <p:tag name="DEFAULTLEFT" val="p172!8750"/>
  <p:tag name="DEFAULTTOP" val="p393!6250"/>
  <p:tag name="DEFAULTWIDTH" val="p669"/>
  <p:tag name="DEFAULTHEIGHT" val="p425!8750"/>
  <p:tag name="ISLOCKED" val="True"/>
</p:tagLst>
</file>

<file path=ppt/theme/theme1.xml><?xml version="1.0" encoding="utf-8"?>
<a:theme xmlns:a="http://schemas.openxmlformats.org/drawingml/2006/main" name="Office Theme">
  <a:themeElements>
    <a:clrScheme name="Doreo">
      <a:dk1>
        <a:srgbClr val="003296"/>
      </a:dk1>
      <a:lt1>
        <a:srgbClr val="FFFFFF"/>
      </a:lt1>
      <a:dk2>
        <a:srgbClr val="003296"/>
      </a:dk2>
      <a:lt2>
        <a:srgbClr val="FFFFFF"/>
      </a:lt2>
      <a:accent1>
        <a:srgbClr val="003296"/>
      </a:accent1>
      <a:accent2>
        <a:srgbClr val="C8C8C8"/>
      </a:accent2>
      <a:accent3>
        <a:srgbClr val="FFFFFF"/>
      </a:accent3>
      <a:accent4>
        <a:srgbClr val="0064C8"/>
      </a:accent4>
      <a:accent5>
        <a:srgbClr val="3296FA"/>
      </a:accent5>
      <a:accent6>
        <a:srgbClr val="6496F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7DFC8F2C1C14E9B746DF986C41915" ma:contentTypeVersion="9" ma:contentTypeDescription="Create a new document." ma:contentTypeScope="" ma:versionID="09452dab5543572b08c7eec5ce9a1b94">
  <xsd:schema xmlns:xsd="http://www.w3.org/2001/XMLSchema" xmlns:xs="http://www.w3.org/2001/XMLSchema" xmlns:p="http://schemas.microsoft.com/office/2006/metadata/properties" xmlns:ns1="http://schemas.microsoft.com/sharepoint/v3" xmlns:ns2="8785aa91-c7e0-4919-af50-c2335796def4" xmlns:ns3="e90f4b65-f468-49a0-9c1b-80b0331aefe1" targetNamespace="http://schemas.microsoft.com/office/2006/metadata/properties" ma:root="true" ma:fieldsID="f10e0540162938c4198c7a4e8d2e0c4c" ns1:_="" ns2:_="" ns3:_="">
    <xsd:import namespace="http://schemas.microsoft.com/sharepoint/v3"/>
    <xsd:import namespace="8785aa91-c7e0-4919-af50-c2335796def4"/>
    <xsd:import namespace="e90f4b65-f468-49a0-9c1b-80b0331aefe1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Abstract_x0020__x0028_for_x0020_web_x0029_" minOccurs="0"/>
                <xsd:element ref="ns2:Author_x0020__x0028_for_x0020_web_x0029_" minOccurs="0"/>
                <xsd:element ref="ns2:Description_x0020__x0028_for_x0020_web_x0029_" minOccurs="0"/>
                <xsd:element ref="ns2:Document_x0020_Date_x0020__x0028_for_x0020_web_x0029_"/>
                <xsd:element ref="ns2:Project_x0020_Name_x0020__x0028_for_x0020_web_x0029_" minOccurs="0"/>
                <xsd:element ref="ns3:Core_x0020_Document_x0020_Categories" minOccurs="0"/>
                <xsd:element ref="ns2:ShowOnW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5aa91-c7e0-4919-af50-c2335796def4" elementFormDefault="qualified">
    <xsd:import namespace="http://schemas.microsoft.com/office/2006/documentManagement/types"/>
    <xsd:import namespace="http://schemas.microsoft.com/office/infopath/2007/PartnerControls"/>
    <xsd:element name="Abstract_x0020__x0028_for_x0020_web_x0029_" ma:index="13" nillable="true" ma:displayName="Abstract (for web)" ma:internalName="Abstract_x0020__x0028_for_x0020_web_x0029_">
      <xsd:simpleType>
        <xsd:restriction base="dms:Note">
          <xsd:maxLength value="255"/>
        </xsd:restriction>
      </xsd:simpleType>
    </xsd:element>
    <xsd:element name="Author_x0020__x0028_for_x0020_web_x0029_" ma:index="14" nillable="true" ma:displayName="Author (for web)" ma:list="UserInfo" ma:SharePointGroup="465" ma:internalName="Author_x0020__x0028_for_x0020_web_x0029_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scription_x0020__x0028_for_x0020_web_x0029_" ma:index="15" nillable="true" ma:displayName="Description (for web)" ma:description="Use this column to provide a description of the news, event, or document that will appear on the project site on www.merid.org" ma:internalName="Description_x0020__x0028_for_x0020_web_x0029_">
      <xsd:simpleType>
        <xsd:restriction base="dms:Note">
          <xsd:maxLength value="255"/>
        </xsd:restriction>
      </xsd:simpleType>
    </xsd:element>
    <xsd:element name="Document_x0020_Date_x0020__x0028_for_x0020_web_x0029_" ma:index="16" ma:displayName="Document Date (for web)" ma:default="[today]" ma:format="DateOnly" ma:internalName="Document_x0020_Date_x0020__x0028_for_x0020_web_x0029_">
      <xsd:simpleType>
        <xsd:restriction base="dms:DateTime"/>
      </xsd:simpleType>
    </xsd:element>
    <xsd:element name="Project_x0020_Name_x0020__x0028_for_x0020_web_x0029_" ma:index="17" nillable="true" ma:displayName="Project Name (for web)" ma:list="{3a042c9c-ccac-4029-a19a-9f6469f2054d}" ma:internalName="Project_x0020_Name_x0020__x0028_for_x0020_web_x0029_" ma:showField="Project_x0020_Name_x0020__x0028_" ma:web="8785aa91-c7e0-4919-af50-c2335796def4">
      <xsd:simpleType>
        <xsd:restriction base="dms:Lookup"/>
      </xsd:simpleType>
    </xsd:element>
    <xsd:element name="ShowOnWeb" ma:index="20" nillable="true" ma:displayName="ShowOnWeb" ma:default="0" ma:internalName="ShowOnWeb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f4b65-f468-49a0-9c1b-80b0331aefe1" elementFormDefault="qualified">
    <xsd:import namespace="http://schemas.microsoft.com/office/2006/documentManagement/types"/>
    <xsd:import namespace="http://schemas.microsoft.com/office/infopath/2007/PartnerControls"/>
    <xsd:element name="Core_x0020_Document_x0020_Categories" ma:index="18" nillable="true" ma:displayName="Project Document Categories" ma:internalName="Core_x0020_Document_x0020_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vitation (to meeting, conference call, interview, or comment period)"/>
                    <xsd:enumeration value="Deliverable/Work Product"/>
                    <xsd:enumeration value="Grant/Contract Administration (proposal, budget, SOW/TOR, grant report)"/>
                    <xsd:enumeration value="Logistics"/>
                    <xsd:enumeration value="Media, Press"/>
                    <xsd:enumeration value="Project Description"/>
                    <xsd:enumeration value="Sub-Contract Administration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stract_x0020__x0028_for_x0020_web_x0029_ xmlns="8785aa91-c7e0-4919-af50-c2335796def4" xsi:nil="true"/>
    <EmailTo xmlns="http://schemas.microsoft.com/sharepoint/v3" xsi:nil="true"/>
    <Core_x0020_Document_x0020_Categories xmlns="e90f4b65-f468-49a0-9c1b-80b0331aefe1"/>
    <EmailSender xmlns="http://schemas.microsoft.com/sharepoint/v3" xsi:nil="true"/>
    <EmailFrom xmlns="http://schemas.microsoft.com/sharepoint/v3" xsi:nil="true"/>
    <ShowOnWeb xmlns="8785aa91-c7e0-4919-af50-c2335796def4">false</ShowOnWeb>
    <Project_x0020_Name_x0020__x0028_for_x0020_web_x0029_ xmlns="8785aa91-c7e0-4919-af50-c2335796def4" xsi:nil="true"/>
    <Description_x0020__x0028_for_x0020_web_x0029_ xmlns="8785aa91-c7e0-4919-af50-c2335796def4" xsi:nil="true"/>
    <EmailSubject xmlns="http://schemas.microsoft.com/sharepoint/v3" xsi:nil="true"/>
    <Author_x0020__x0028_for_x0020_web_x0029_ xmlns="8785aa91-c7e0-4919-af50-c2335796def4">
      <UserInfo>
        <DisplayName/>
        <AccountId xsi:nil="true"/>
        <AccountType/>
      </UserInfo>
    </Author_x0020__x0028_for_x0020_web_x0029_>
    <EmailCc xmlns="http://schemas.microsoft.com/sharepoint/v3" xsi:nil="true"/>
    <Document_x0020_Date_x0020__x0028_for_x0020_web_x0029_ xmlns="8785aa91-c7e0-4919-af50-c2335796def4">2014-03-17T09:05:35+00:00</Document_x0020_Date_x0020__x0028_for_x0020_web_x0029_>
  </documentManagement>
</p:properties>
</file>

<file path=customXml/itemProps1.xml><?xml version="1.0" encoding="utf-8"?>
<ds:datastoreItem xmlns:ds="http://schemas.openxmlformats.org/officeDocument/2006/customXml" ds:itemID="{79A2374D-9A68-4842-BFDD-6B48B3CF54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CFCB9-4022-47EC-9510-C567A41C9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85aa91-c7e0-4919-af50-c2335796def4"/>
    <ds:schemaRef ds:uri="e90f4b65-f468-49a0-9c1b-80b0331ae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5849FB-44BD-42BB-87D1-B718DDCC05C6}">
  <ds:schemaRefs>
    <ds:schemaRef ds:uri="http://schemas.microsoft.com/office/2006/metadata/properties"/>
    <ds:schemaRef ds:uri="http://schemas.microsoft.com/office/infopath/2007/PartnerControls"/>
    <ds:schemaRef ds:uri="8785aa91-c7e0-4919-af50-c2335796def4"/>
    <ds:schemaRef ds:uri="http://schemas.microsoft.com/sharepoint/v3"/>
    <ds:schemaRef ds:uri="e90f4b65-f468-49a0-9c1b-80b0331aef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47816</TotalTime>
  <Words>824</Words>
  <Application>Microsoft Office PowerPoint</Application>
  <PresentationFormat>On-screen Show (4:3)</PresentationFormat>
  <Paragraphs>254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Case Study: Small Holder Farmer AFLASAFE Technology Adoption </vt:lpstr>
      <vt:lpstr>Slide 2</vt:lpstr>
      <vt:lpstr>In Nigeria… We need to create 80 million jobs between 2010 and 2030</vt:lpstr>
      <vt:lpstr>Slide 4</vt:lpstr>
      <vt:lpstr>Slide 5</vt:lpstr>
      <vt:lpstr>Slide 6</vt:lpstr>
      <vt:lpstr>Slide 7</vt:lpstr>
      <vt:lpstr>Malaria – Aflatoxin Analogy</vt:lpstr>
      <vt:lpstr>Malaria – Aflatoxin Analogy</vt:lpstr>
      <vt:lpstr>Malaria – Aflatoxin Analogy</vt:lpstr>
      <vt:lpstr>Slide 11</vt:lpstr>
      <vt:lpstr>Create an integrated private sector solution that solves three hurdles of technology adoption</vt:lpstr>
      <vt:lpstr>The Agricultural Franchise Model brings economies of scale to small holder farmers</vt:lpstr>
      <vt:lpstr>To Inspire and Enable Hardworking Small Holder Farmers Reach Their Full Potential</vt:lpstr>
      <vt:lpstr>Phase 1 Aflasafe Pilot Commercialization </vt:lpstr>
      <vt:lpstr>Profitably Producing Low Aflatoxin Maize</vt:lpstr>
      <vt:lpstr>Increasing Incomes over  $2,000 per Ha</vt:lpstr>
      <vt:lpstr>Babban Gona: Inspire and enable 1 Million Farmers produce 4 million MT of Aflasafe Maize by 2025</vt:lpstr>
      <vt:lpstr>Strategic Plan to Drive Sustainability  Leverage Strong Regulatory Enforcement to Sustain Premium Market for Aflasafe maize </vt:lpstr>
      <vt:lpstr>Contact Details</vt:lpstr>
    </vt:vector>
  </TitlesOfParts>
  <Company>BlueSky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RLJ Companies</dc:title>
  <dc:creator>L. Ladell Robbins</dc:creator>
  <cp:lastModifiedBy>TYC</cp:lastModifiedBy>
  <cp:revision>377</cp:revision>
  <cp:lastPrinted>2012-09-24T14:12:56Z</cp:lastPrinted>
  <dcterms:created xsi:type="dcterms:W3CDTF">2009-08-18T21:30:18Z</dcterms:created>
  <dcterms:modified xsi:type="dcterms:W3CDTF">2018-05-14T19:19:06Z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0x0101008457DFC8F2C1C14E9B746DF986C41915</vt:lpwstr>
  </property>
</Properties>
</file>