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85" r:id="rId6"/>
    <p:sldId id="257" r:id="rId7"/>
    <p:sldId id="263" r:id="rId8"/>
    <p:sldId id="258" r:id="rId9"/>
    <p:sldId id="259" r:id="rId10"/>
    <p:sldId id="264" r:id="rId11"/>
    <p:sldId id="265" r:id="rId12"/>
    <p:sldId id="271" r:id="rId13"/>
    <p:sldId id="272" r:id="rId14"/>
    <p:sldId id="273" r:id="rId15"/>
    <p:sldId id="274" r:id="rId16"/>
    <p:sldId id="275" r:id="rId17"/>
    <p:sldId id="276" r:id="rId18"/>
    <p:sldId id="280" r:id="rId19"/>
    <p:sldId id="278" r:id="rId20"/>
    <p:sldId id="277" r:id="rId21"/>
    <p:sldId id="266" r:id="rId22"/>
    <p:sldId id="267" r:id="rId23"/>
    <p:sldId id="268" r:id="rId24"/>
    <p:sldId id="269" r:id="rId25"/>
    <p:sldId id="270" r:id="rId26"/>
    <p:sldId id="287" r:id="rId27"/>
    <p:sldId id="286" r:id="rId28"/>
    <p:sldId id="281" r:id="rId29"/>
    <p:sldId id="282" r:id="rId30"/>
    <p:sldId id="288" r:id="rId31"/>
    <p:sldId id="283" r:id="rId32"/>
    <p:sldId id="284"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15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2EA7C2-0478-42CF-9268-1AAFE441DE1D}" type="datetimeFigureOut">
              <a:rPr lang="en-GB" smtClean="0"/>
              <a:pPr/>
              <a:t>14/05/2018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6436B5-9522-479C-A75E-02B00973A9E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6436B5-9522-479C-A75E-02B00973A9E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6436B5-9522-479C-A75E-02B00973A9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6436B5-9522-479C-A75E-02B00973A9EE}"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6436B5-9522-479C-A75E-02B00973A9E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6436B5-9522-479C-A75E-02B00973A9EE}"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C6436B5-9522-479C-A75E-02B00973A9E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C6436B5-9522-479C-A75E-02B00973A9EE}"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2EA7C2-0478-42CF-9268-1AAFE441DE1D}" type="datetimeFigureOut">
              <a:rPr lang="en-GB" smtClean="0"/>
              <a:pPr/>
              <a:t>14/05/2018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C6436B5-9522-479C-A75E-02B00973A9E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F2EA7C2-0478-42CF-9268-1AAFE441DE1D}" type="datetimeFigureOut">
              <a:rPr lang="en-GB" smtClean="0"/>
              <a:pPr/>
              <a:t>14/05/2018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6436B5-9522-479C-A75E-02B00973A9E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2EA7C2-0478-42CF-9268-1AAFE441DE1D}" type="datetimeFigureOut">
              <a:rPr lang="en-GB" smtClean="0"/>
              <a:pPr/>
              <a:t>14/05/2018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C6436B5-9522-479C-A75E-02B00973A9E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2EA7C2-0478-42CF-9268-1AAFE441DE1D}" type="datetimeFigureOut">
              <a:rPr lang="en-GB" smtClean="0"/>
              <a:pPr/>
              <a:t>14/05/2018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6436B5-9522-479C-A75E-02B00973A9E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x.doi.org/10.1080/0265203070141655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7990656" cy="2547715"/>
          </a:xfrm>
        </p:spPr>
        <p:txBody>
          <a:bodyPr>
            <a:normAutofit fontScale="90000"/>
          </a:bodyPr>
          <a:lstStyle/>
          <a:p>
            <a:r>
              <a:rPr lang="en-GB" b="1" dirty="0" err="1" smtClean="0"/>
              <a:t>Aflatoxin</a:t>
            </a:r>
            <a:r>
              <a:rPr lang="en-GB" b="1" dirty="0" smtClean="0"/>
              <a:t> awareness creation in West Africa </a:t>
            </a:r>
            <a:br>
              <a:rPr lang="en-GB" b="1" dirty="0" smtClean="0"/>
            </a:br>
            <a:r>
              <a:rPr lang="en-GB" sz="3600" b="1" dirty="0" smtClean="0">
                <a:solidFill>
                  <a:schemeClr val="bg1">
                    <a:lumMod val="50000"/>
                  </a:schemeClr>
                </a:solidFill>
              </a:rPr>
              <a:t>Application of principles and best practices of risk communication</a:t>
            </a:r>
            <a:endParaRPr lang="en-GB" sz="3600" dirty="0">
              <a:solidFill>
                <a:schemeClr val="bg1">
                  <a:lumMod val="50000"/>
                </a:schemeClr>
              </a:solidFill>
            </a:endParaRPr>
          </a:p>
        </p:txBody>
      </p:sp>
      <p:sp>
        <p:nvSpPr>
          <p:cNvPr id="3" name="Subtitle 2"/>
          <p:cNvSpPr>
            <a:spLocks noGrp="1"/>
          </p:cNvSpPr>
          <p:nvPr>
            <p:ph type="subTitle" idx="1"/>
          </p:nvPr>
        </p:nvSpPr>
        <p:spPr>
          <a:xfrm>
            <a:off x="1475656" y="3284984"/>
            <a:ext cx="6400800" cy="1752600"/>
          </a:xfrm>
        </p:spPr>
        <p:txBody>
          <a:bodyPr>
            <a:normAutofit lnSpcReduction="10000"/>
          </a:bodyPr>
          <a:lstStyle/>
          <a:p>
            <a:r>
              <a:rPr lang="en-GB" dirty="0" smtClean="0"/>
              <a:t>Rose Omari</a:t>
            </a:r>
          </a:p>
          <a:p>
            <a:r>
              <a:rPr lang="en-GB" dirty="0" smtClean="0"/>
              <a:t>EATSAFE, Ghana /</a:t>
            </a:r>
          </a:p>
          <a:p>
            <a:r>
              <a:rPr lang="en-GB" dirty="0" smtClean="0"/>
              <a:t>Science &amp; Technology Policy Research Institute</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81271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lnSpcReduction="10000"/>
          </a:bodyPr>
          <a:lstStyle/>
          <a:p>
            <a:pPr marL="624078" lvl="0" indent="-514350">
              <a:spcAft>
                <a:spcPts val="600"/>
              </a:spcAft>
              <a:buFont typeface="+mj-lt"/>
              <a:buAutoNum type="arabicPeriod"/>
            </a:pPr>
            <a:r>
              <a:rPr lang="en-GB" b="1" dirty="0" smtClean="0">
                <a:effectLst/>
              </a:rPr>
              <a:t>Availability of  information and scientific evidence</a:t>
            </a:r>
            <a:endParaRPr lang="en-GB" dirty="0" smtClean="0">
              <a:effectLst/>
            </a:endParaRPr>
          </a:p>
          <a:p>
            <a:pPr lvl="1">
              <a:spcAft>
                <a:spcPts val="600"/>
              </a:spcAft>
            </a:pPr>
            <a:r>
              <a:rPr lang="en-GB" dirty="0"/>
              <a:t>take into account </a:t>
            </a:r>
            <a:r>
              <a:rPr lang="en-GB" dirty="0" smtClean="0"/>
              <a:t>expert </a:t>
            </a:r>
            <a:r>
              <a:rPr lang="en-GB" dirty="0"/>
              <a:t>advice, stakeholder input and consumers’ interest, concerns and background. </a:t>
            </a:r>
          </a:p>
          <a:p>
            <a:pPr marL="624078" lvl="0" indent="-514350">
              <a:spcAft>
                <a:spcPts val="600"/>
              </a:spcAft>
              <a:buFont typeface="+mj-lt"/>
              <a:buAutoNum type="arabicPeriod"/>
            </a:pPr>
            <a:r>
              <a:rPr lang="en-GB" b="1" dirty="0"/>
              <a:t>Openness </a:t>
            </a:r>
          </a:p>
          <a:p>
            <a:pPr lvl="1">
              <a:spcAft>
                <a:spcPts val="600"/>
              </a:spcAft>
            </a:pPr>
            <a:r>
              <a:rPr lang="en-GB" dirty="0"/>
              <a:t>being open means </a:t>
            </a:r>
          </a:p>
          <a:p>
            <a:pPr lvl="2">
              <a:spcAft>
                <a:spcPts val="600"/>
              </a:spcAft>
              <a:buFont typeface="Courier New" panose="02070309020205020404" pitchFamily="49" charset="0"/>
              <a:buChar char="o"/>
            </a:pPr>
            <a:r>
              <a:rPr lang="en-GB" dirty="0"/>
              <a:t>to communicate in a plain language and without hiding information. </a:t>
            </a:r>
            <a:endParaRPr lang="en-GB" dirty="0" smtClean="0"/>
          </a:p>
          <a:p>
            <a:pPr lvl="2">
              <a:spcAft>
                <a:spcPts val="600"/>
              </a:spcAft>
              <a:buFont typeface="Courier New" panose="02070309020205020404" pitchFamily="49" charset="0"/>
              <a:buChar char="o"/>
            </a:pPr>
            <a:r>
              <a:rPr lang="en-GB" dirty="0" smtClean="0"/>
              <a:t>to </a:t>
            </a:r>
            <a:r>
              <a:rPr lang="en-GB" dirty="0"/>
              <a:t>be prepared to consider input from other stakeholders in a way that allows scrutiny and maintains independence whilst respecting legitimate concerns about </a:t>
            </a:r>
            <a:r>
              <a:rPr lang="en-GB" dirty="0" smtClean="0"/>
              <a:t>confidentiality.</a:t>
            </a:r>
            <a:endParaRPr lang="en-GB" dirty="0"/>
          </a:p>
          <a:p>
            <a:endParaRPr lang="en-GB" dirty="0"/>
          </a:p>
        </p:txBody>
      </p:sp>
      <p:sp>
        <p:nvSpPr>
          <p:cNvPr id="2" name="Title 1"/>
          <p:cNvSpPr>
            <a:spLocks noGrp="1"/>
          </p:cNvSpPr>
          <p:nvPr>
            <p:ph type="title"/>
          </p:nvPr>
        </p:nvSpPr>
        <p:spPr>
          <a:xfrm>
            <a:off x="457200" y="274638"/>
            <a:ext cx="8229600" cy="922114"/>
          </a:xfrm>
        </p:spPr>
        <p:txBody>
          <a:bodyPr>
            <a:normAutofit fontScale="90000"/>
          </a:bodyPr>
          <a:lstStyle/>
          <a:p>
            <a:r>
              <a:rPr lang="en-GB" dirty="0" smtClean="0"/>
              <a:t>Principles of risk communication.</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313820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a:bodyPr>
          <a:lstStyle/>
          <a:p>
            <a:pPr marL="624078" lvl="0" indent="-514350">
              <a:buFont typeface="+mj-lt"/>
              <a:buAutoNum type="arabicPeriod" startAt="3"/>
            </a:pPr>
            <a:r>
              <a:rPr lang="en-GB" b="1" dirty="0"/>
              <a:t>Transparency</a:t>
            </a:r>
          </a:p>
          <a:p>
            <a:pPr lvl="1">
              <a:spcAft>
                <a:spcPts val="600"/>
              </a:spcAft>
            </a:pPr>
            <a:r>
              <a:rPr lang="en-GB" dirty="0"/>
              <a:t>Being transparent means: </a:t>
            </a:r>
          </a:p>
          <a:p>
            <a:pPr lvl="2">
              <a:spcAft>
                <a:spcPts val="600"/>
              </a:spcAft>
            </a:pPr>
            <a:r>
              <a:rPr lang="en-GB" dirty="0"/>
              <a:t>to explain </a:t>
            </a:r>
            <a:r>
              <a:rPr lang="en-GB" dirty="0" smtClean="0"/>
              <a:t>issues for stakeholders </a:t>
            </a:r>
            <a:r>
              <a:rPr lang="en-GB" dirty="0"/>
              <a:t>and the target audience to understand the </a:t>
            </a:r>
            <a:r>
              <a:rPr lang="en-GB" dirty="0" smtClean="0"/>
              <a:t>contexts </a:t>
            </a:r>
            <a:r>
              <a:rPr lang="en-GB" dirty="0"/>
              <a:t>and take </a:t>
            </a:r>
            <a:r>
              <a:rPr lang="en-GB" dirty="0" smtClean="0"/>
              <a:t>appropriate actions. </a:t>
            </a:r>
            <a:endParaRPr lang="en-GB" dirty="0"/>
          </a:p>
          <a:p>
            <a:pPr lvl="2">
              <a:spcAft>
                <a:spcPts val="600"/>
              </a:spcAft>
            </a:pPr>
            <a:r>
              <a:rPr lang="en-GB" dirty="0"/>
              <a:t>Transparency often involves </a:t>
            </a:r>
          </a:p>
          <a:p>
            <a:pPr lvl="3">
              <a:spcAft>
                <a:spcPts val="600"/>
              </a:spcAft>
            </a:pPr>
            <a:r>
              <a:rPr lang="en-GB" dirty="0"/>
              <a:t>communicating clearly about uncertainties (when all facts are unclear)</a:t>
            </a:r>
          </a:p>
          <a:p>
            <a:pPr lvl="3">
              <a:spcAft>
                <a:spcPts val="600"/>
              </a:spcAft>
            </a:pPr>
            <a:r>
              <a:rPr lang="en-GB" dirty="0"/>
              <a:t>whether and how these uncertainties can be addressed and </a:t>
            </a:r>
          </a:p>
          <a:p>
            <a:pPr lvl="3">
              <a:spcAft>
                <a:spcPts val="600"/>
              </a:spcAft>
            </a:pPr>
            <a:r>
              <a:rPr lang="en-GB" dirty="0"/>
              <a:t>the implications of these uncertainties for public health, economy and agric.</a:t>
            </a:r>
          </a:p>
          <a:p>
            <a:endParaRPr lang="en-GB" dirty="0"/>
          </a:p>
        </p:txBody>
      </p:sp>
      <p:sp>
        <p:nvSpPr>
          <p:cNvPr id="2" name="Title 1"/>
          <p:cNvSpPr>
            <a:spLocks noGrp="1"/>
          </p:cNvSpPr>
          <p:nvPr>
            <p:ph type="title"/>
          </p:nvPr>
        </p:nvSpPr>
        <p:spPr/>
        <p:txBody>
          <a:bodyPr/>
          <a:lstStyle/>
          <a:p>
            <a:r>
              <a:rPr lang="en-GB" dirty="0" smtClean="0"/>
              <a:t>Principles of RC</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613841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624078" lvl="0" indent="-514350">
              <a:buFont typeface="+mj-lt"/>
              <a:buAutoNum type="arabicPeriod" startAt="4"/>
            </a:pPr>
            <a:r>
              <a:rPr lang="en-GB" b="1" dirty="0"/>
              <a:t>Credibility</a:t>
            </a:r>
          </a:p>
          <a:p>
            <a:pPr lvl="1">
              <a:spcAft>
                <a:spcPts val="600"/>
              </a:spcAft>
            </a:pPr>
            <a:r>
              <a:rPr lang="en-GB" dirty="0" smtClean="0"/>
              <a:t>It is reinforced </a:t>
            </a:r>
            <a:r>
              <a:rPr lang="en-GB" dirty="0"/>
              <a:t>if consistent messages are received from multiple sources </a:t>
            </a:r>
          </a:p>
          <a:p>
            <a:pPr lvl="1">
              <a:spcAft>
                <a:spcPts val="600"/>
              </a:spcAft>
            </a:pPr>
            <a:r>
              <a:rPr lang="en-GB" dirty="0"/>
              <a:t>Factors </a:t>
            </a:r>
            <a:r>
              <a:rPr lang="en-GB" dirty="0" smtClean="0"/>
              <a:t>that determine </a:t>
            </a:r>
            <a:r>
              <a:rPr lang="en-GB" dirty="0"/>
              <a:t>source credibility include:</a:t>
            </a:r>
          </a:p>
          <a:p>
            <a:pPr lvl="2">
              <a:spcAft>
                <a:spcPts val="600"/>
              </a:spcAft>
              <a:buFont typeface="Courier New" panose="02070309020205020404" pitchFamily="49" charset="0"/>
              <a:buChar char="o"/>
            </a:pPr>
            <a:r>
              <a:rPr lang="en-GB" dirty="0"/>
              <a:t> recognized competence or expertise, </a:t>
            </a:r>
          </a:p>
          <a:p>
            <a:pPr lvl="2">
              <a:spcAft>
                <a:spcPts val="600"/>
              </a:spcAft>
              <a:buFont typeface="Courier New" panose="02070309020205020404" pitchFamily="49" charset="0"/>
              <a:buChar char="o"/>
            </a:pPr>
            <a:r>
              <a:rPr lang="en-GB" dirty="0"/>
              <a:t>trustworthiness, </a:t>
            </a:r>
          </a:p>
          <a:p>
            <a:pPr lvl="2">
              <a:spcAft>
                <a:spcPts val="600"/>
              </a:spcAft>
              <a:buFont typeface="Courier New" panose="02070309020205020404" pitchFamily="49" charset="0"/>
              <a:buChar char="o"/>
            </a:pPr>
            <a:r>
              <a:rPr lang="en-GB" dirty="0"/>
              <a:t>fairness, and </a:t>
            </a:r>
          </a:p>
          <a:p>
            <a:pPr lvl="2">
              <a:spcAft>
                <a:spcPts val="600"/>
              </a:spcAft>
              <a:buFont typeface="Courier New" panose="02070309020205020404" pitchFamily="49" charset="0"/>
              <a:buChar char="o"/>
            </a:pPr>
            <a:r>
              <a:rPr lang="en-GB" dirty="0"/>
              <a:t>lack of bias. </a:t>
            </a:r>
          </a:p>
          <a:p>
            <a:pPr lvl="1">
              <a:spcAft>
                <a:spcPts val="600"/>
              </a:spcAft>
            </a:pPr>
            <a:r>
              <a:rPr lang="en-GB" dirty="0" smtClean="0"/>
              <a:t>Most audiences </a:t>
            </a:r>
            <a:r>
              <a:rPr lang="en-GB" dirty="0"/>
              <a:t>have associated high credibility with terms such as factual, knowledgeable, expert, public welfare, responsible, truthful, and good "track record".</a:t>
            </a:r>
          </a:p>
        </p:txBody>
      </p:sp>
      <p:sp>
        <p:nvSpPr>
          <p:cNvPr id="2" name="Title 1"/>
          <p:cNvSpPr>
            <a:spLocks noGrp="1"/>
          </p:cNvSpPr>
          <p:nvPr>
            <p:ph type="title"/>
          </p:nvPr>
        </p:nvSpPr>
        <p:spPr/>
        <p:txBody>
          <a:bodyPr/>
          <a:lstStyle/>
          <a:p>
            <a:r>
              <a:rPr lang="en-GB" dirty="0" smtClean="0"/>
              <a:t>Principles of RC</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501045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fontScale="92500" lnSpcReduction="10000"/>
          </a:bodyPr>
          <a:lstStyle/>
          <a:p>
            <a:pPr marL="624078" lvl="0" indent="-514350">
              <a:buFont typeface="+mj-lt"/>
              <a:buAutoNum type="arabicPeriod" startAt="5"/>
            </a:pPr>
            <a:r>
              <a:rPr lang="en-GB" b="1" dirty="0"/>
              <a:t>Responsiveness  and timeliness </a:t>
            </a:r>
            <a:endParaRPr lang="en-GB" dirty="0"/>
          </a:p>
          <a:p>
            <a:pPr lvl="1">
              <a:spcAft>
                <a:spcPts val="600"/>
              </a:spcAft>
            </a:pPr>
            <a:r>
              <a:rPr lang="en-GB" dirty="0"/>
              <a:t>Communicating  in a timely and accurate manner, including uncertainties or gaps in present knowledge will </a:t>
            </a:r>
          </a:p>
          <a:p>
            <a:pPr lvl="2">
              <a:spcAft>
                <a:spcPts val="600"/>
              </a:spcAft>
            </a:pPr>
            <a:r>
              <a:rPr lang="en-GB" dirty="0"/>
              <a:t>Protect public health </a:t>
            </a:r>
          </a:p>
          <a:p>
            <a:pPr lvl="2">
              <a:spcAft>
                <a:spcPts val="600"/>
              </a:spcAft>
            </a:pPr>
            <a:r>
              <a:rPr lang="en-GB" dirty="0"/>
              <a:t>contribute to building and maintaining credibility and trust </a:t>
            </a:r>
            <a:r>
              <a:rPr lang="en-GB" dirty="0" smtClean="0"/>
              <a:t>and</a:t>
            </a:r>
          </a:p>
          <a:p>
            <a:pPr lvl="2">
              <a:spcAft>
                <a:spcPts val="600"/>
              </a:spcAft>
            </a:pPr>
            <a:r>
              <a:rPr lang="en-GB" dirty="0" smtClean="0"/>
              <a:t>Prevent </a:t>
            </a:r>
            <a:r>
              <a:rPr lang="en-GB" dirty="0"/>
              <a:t>any void being filled with rumours </a:t>
            </a:r>
            <a:r>
              <a:rPr lang="en-GB" dirty="0" smtClean="0"/>
              <a:t>&amp; misinformation</a:t>
            </a:r>
            <a:r>
              <a:rPr lang="en-GB" dirty="0"/>
              <a:t>.  </a:t>
            </a:r>
            <a:endParaRPr lang="en-GB" dirty="0" smtClean="0"/>
          </a:p>
          <a:p>
            <a:pPr lvl="1">
              <a:spcAft>
                <a:spcPts val="600"/>
              </a:spcAft>
            </a:pPr>
            <a:r>
              <a:rPr lang="en-GB" dirty="0" smtClean="0"/>
              <a:t>Responsiveness </a:t>
            </a:r>
            <a:r>
              <a:rPr lang="en-GB" dirty="0"/>
              <a:t>means </a:t>
            </a:r>
          </a:p>
          <a:p>
            <a:pPr lvl="2">
              <a:spcAft>
                <a:spcPts val="600"/>
              </a:spcAft>
            </a:pPr>
            <a:r>
              <a:rPr lang="en-GB" dirty="0"/>
              <a:t>listening to public concerns; </a:t>
            </a:r>
          </a:p>
          <a:p>
            <a:pPr lvl="2">
              <a:spcAft>
                <a:spcPts val="600"/>
              </a:spcAft>
            </a:pPr>
            <a:r>
              <a:rPr lang="en-GB" dirty="0"/>
              <a:t>Understanding the needs and expectations of the audience and where relevant address them. </a:t>
            </a:r>
          </a:p>
          <a:p>
            <a:pPr lvl="2">
              <a:spcAft>
                <a:spcPts val="600"/>
              </a:spcAft>
            </a:pPr>
            <a:r>
              <a:rPr lang="en-GB" dirty="0"/>
              <a:t>Engaging with stakeholders from a very early stage to assist with the development of timely and relevant messages</a:t>
            </a:r>
          </a:p>
          <a:p>
            <a:endParaRPr lang="en-GB" dirty="0"/>
          </a:p>
        </p:txBody>
      </p:sp>
      <p:sp>
        <p:nvSpPr>
          <p:cNvPr id="2" name="Title 1"/>
          <p:cNvSpPr>
            <a:spLocks noGrp="1"/>
          </p:cNvSpPr>
          <p:nvPr>
            <p:ph type="title"/>
          </p:nvPr>
        </p:nvSpPr>
        <p:spPr>
          <a:xfrm>
            <a:off x="457200" y="274638"/>
            <a:ext cx="8229600" cy="778098"/>
          </a:xfrm>
        </p:spPr>
        <p:txBody>
          <a:bodyPr/>
          <a:lstStyle/>
          <a:p>
            <a:r>
              <a:rPr lang="en-GB" dirty="0" smtClean="0"/>
              <a:t>Principles of RC</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258071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lvl="0" indent="-514350">
              <a:buFont typeface="+mj-lt"/>
              <a:buAutoNum type="arabicPeriod" startAt="6"/>
            </a:pPr>
            <a:r>
              <a:rPr lang="en-GB" b="1" dirty="0"/>
              <a:t>Dialogue and stakeholder engagement</a:t>
            </a:r>
            <a:endParaRPr lang="en-GB" dirty="0"/>
          </a:p>
          <a:p>
            <a:pPr lvl="1"/>
            <a:r>
              <a:rPr lang="en-GB" dirty="0"/>
              <a:t>Understanding the needs of relevant stakeholders and target audiences enables messages to be tailored thus maximising their effectiveness.</a:t>
            </a:r>
          </a:p>
          <a:p>
            <a:pPr marL="0" indent="0">
              <a:buNone/>
            </a:pPr>
            <a:endParaRPr lang="en-GB" dirty="0"/>
          </a:p>
        </p:txBody>
      </p:sp>
      <p:sp>
        <p:nvSpPr>
          <p:cNvPr id="2" name="Title 1"/>
          <p:cNvSpPr>
            <a:spLocks noGrp="1"/>
          </p:cNvSpPr>
          <p:nvPr>
            <p:ph type="title"/>
          </p:nvPr>
        </p:nvSpPr>
        <p:spPr/>
        <p:txBody>
          <a:bodyPr/>
          <a:lstStyle/>
          <a:p>
            <a:r>
              <a:rPr lang="en-GB" dirty="0" smtClean="0"/>
              <a:t>Principles of RC</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662960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8229600" cy="4525963"/>
          </a:xfrm>
        </p:spPr>
        <p:txBody>
          <a:bodyPr>
            <a:normAutofit fontScale="85000" lnSpcReduction="10000"/>
          </a:bodyPr>
          <a:lstStyle/>
          <a:p>
            <a:r>
              <a:rPr lang="en-GB" dirty="0" smtClean="0"/>
              <a:t>Nature of hazard </a:t>
            </a:r>
          </a:p>
          <a:p>
            <a:r>
              <a:rPr lang="en-GB" dirty="0" smtClean="0"/>
              <a:t>Who/what is affected</a:t>
            </a:r>
          </a:p>
          <a:p>
            <a:r>
              <a:rPr lang="en-GB" dirty="0" smtClean="0"/>
              <a:t>Level of risk and level of exposure</a:t>
            </a:r>
          </a:p>
          <a:p>
            <a:r>
              <a:rPr lang="en-GB" dirty="0" smtClean="0"/>
              <a:t>Ability to control the risk</a:t>
            </a:r>
          </a:p>
          <a:p>
            <a:r>
              <a:rPr lang="en-GB" dirty="0" smtClean="0"/>
              <a:t>Level of communication required</a:t>
            </a:r>
          </a:p>
          <a:p>
            <a:pPr>
              <a:spcAft>
                <a:spcPts val="600"/>
              </a:spcAft>
            </a:pPr>
            <a:r>
              <a:rPr lang="en-GB" dirty="0" smtClean="0"/>
              <a:t>Communication channels and tools </a:t>
            </a:r>
          </a:p>
          <a:p>
            <a:pPr lvl="1">
              <a:spcAft>
                <a:spcPts val="600"/>
              </a:spcAft>
            </a:pPr>
            <a:r>
              <a:rPr lang="en-GB" dirty="0"/>
              <a:t>the choice of communication channels should be based on</a:t>
            </a:r>
          </a:p>
          <a:p>
            <a:pPr lvl="2">
              <a:spcAft>
                <a:spcPts val="600"/>
              </a:spcAft>
              <a:buFont typeface="Courier New" panose="02070309020205020404" pitchFamily="49" charset="0"/>
              <a:buChar char="o"/>
            </a:pPr>
            <a:r>
              <a:rPr lang="en-GB" dirty="0"/>
              <a:t>the goal of the risk communication (e.g. interactive)</a:t>
            </a:r>
          </a:p>
          <a:p>
            <a:pPr lvl="2">
              <a:spcAft>
                <a:spcPts val="600"/>
              </a:spcAft>
              <a:buFont typeface="Courier New" panose="02070309020205020404" pitchFamily="49" charset="0"/>
              <a:buChar char="o"/>
            </a:pPr>
            <a:r>
              <a:rPr lang="en-GB" dirty="0"/>
              <a:t>the content or nature of the message (e.g. urgency) and </a:t>
            </a:r>
          </a:p>
          <a:p>
            <a:pPr lvl="2">
              <a:spcAft>
                <a:spcPts val="600"/>
              </a:spcAft>
              <a:buFont typeface="Courier New" panose="02070309020205020404" pitchFamily="49" charset="0"/>
              <a:buChar char="o"/>
            </a:pPr>
            <a:r>
              <a:rPr lang="en-GB" dirty="0"/>
              <a:t>their availability and accessibility to target audiences.</a:t>
            </a:r>
          </a:p>
          <a:p>
            <a:pPr lvl="1">
              <a:spcAft>
                <a:spcPts val="600"/>
              </a:spcAft>
            </a:pPr>
            <a:r>
              <a:rPr lang="en-GB" dirty="0"/>
              <a:t>No one channel of communication may be </a:t>
            </a:r>
            <a:r>
              <a:rPr lang="en-GB" dirty="0" smtClean="0"/>
              <a:t>adequate. Combine </a:t>
            </a:r>
            <a:r>
              <a:rPr lang="en-GB" dirty="0"/>
              <a:t>various methods as much as possible</a:t>
            </a:r>
            <a:endParaRPr lang="en-GB" dirty="0" smtClean="0"/>
          </a:p>
          <a:p>
            <a:endParaRPr lang="en-GB" dirty="0"/>
          </a:p>
        </p:txBody>
      </p:sp>
      <p:sp>
        <p:nvSpPr>
          <p:cNvPr id="2" name="Title 1"/>
          <p:cNvSpPr>
            <a:spLocks noGrp="1"/>
          </p:cNvSpPr>
          <p:nvPr>
            <p:ph type="title"/>
          </p:nvPr>
        </p:nvSpPr>
        <p:spPr/>
        <p:txBody>
          <a:bodyPr>
            <a:normAutofit fontScale="90000"/>
          </a:bodyPr>
          <a:lstStyle/>
          <a:p>
            <a:r>
              <a:rPr lang="en-GB" dirty="0" smtClean="0"/>
              <a:t>Other factors to consider in risk communication</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2533071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fontScale="92500"/>
          </a:bodyPr>
          <a:lstStyle/>
          <a:p>
            <a:r>
              <a:rPr lang="en-GB" dirty="0" smtClean="0"/>
              <a:t>Interacting with the media</a:t>
            </a:r>
          </a:p>
          <a:p>
            <a:pPr lvl="1"/>
            <a:r>
              <a:rPr lang="en-GB" dirty="0" smtClean="0"/>
              <a:t>Effectiveness </a:t>
            </a:r>
            <a:r>
              <a:rPr lang="en-GB" dirty="0"/>
              <a:t>of </a:t>
            </a:r>
            <a:r>
              <a:rPr lang="en-GB" dirty="0" smtClean="0"/>
              <a:t>media interaction can be increased by:</a:t>
            </a:r>
            <a:endParaRPr lang="en-GB" dirty="0"/>
          </a:p>
          <a:p>
            <a:pPr lvl="2">
              <a:spcAft>
                <a:spcPts val="600"/>
              </a:spcAft>
              <a:buFont typeface="Courier New" panose="02070309020205020404" pitchFamily="49" charset="0"/>
              <a:buChar char="o"/>
            </a:pPr>
            <a:r>
              <a:rPr lang="en-GB" dirty="0"/>
              <a:t>Being proactive. </a:t>
            </a:r>
            <a:endParaRPr lang="en-GB" dirty="0" smtClean="0"/>
          </a:p>
          <a:p>
            <a:pPr lvl="2">
              <a:spcAft>
                <a:spcPts val="600"/>
              </a:spcAft>
              <a:buFont typeface="Courier New" panose="02070309020205020404" pitchFamily="49" charset="0"/>
              <a:buChar char="o"/>
            </a:pPr>
            <a:r>
              <a:rPr lang="en-GB" dirty="0" smtClean="0"/>
              <a:t>Identifying </a:t>
            </a:r>
            <a:r>
              <a:rPr lang="en-GB" dirty="0"/>
              <a:t>and targeting the media outlets that serve the target audiences, and tailoring media materials for </a:t>
            </a:r>
            <a:r>
              <a:rPr lang="en-GB" dirty="0" smtClean="0"/>
              <a:t>them.</a:t>
            </a:r>
          </a:p>
          <a:p>
            <a:pPr lvl="2">
              <a:spcAft>
                <a:spcPts val="600"/>
              </a:spcAft>
              <a:buFont typeface="Courier New" panose="02070309020205020404" pitchFamily="49" charset="0"/>
              <a:buChar char="o"/>
            </a:pPr>
            <a:r>
              <a:rPr lang="en-GB" dirty="0" smtClean="0"/>
              <a:t>Coordinating </a:t>
            </a:r>
            <a:r>
              <a:rPr lang="en-GB" dirty="0"/>
              <a:t>the media responses with stakeholders whenever </a:t>
            </a:r>
            <a:r>
              <a:rPr lang="en-GB" dirty="0" smtClean="0"/>
              <a:t>possible.</a:t>
            </a:r>
          </a:p>
          <a:p>
            <a:pPr lvl="2">
              <a:spcAft>
                <a:spcPts val="600"/>
              </a:spcAft>
              <a:buFont typeface="Courier New" panose="02070309020205020404" pitchFamily="49" charset="0"/>
              <a:buChar char="o"/>
            </a:pPr>
            <a:r>
              <a:rPr lang="en-GB" dirty="0" smtClean="0"/>
              <a:t>Considering </a:t>
            </a:r>
            <a:r>
              <a:rPr lang="en-GB" dirty="0"/>
              <a:t>various methods for reaching media audiences (e.g. regular news conferences, teleconferences, webcasts, </a:t>
            </a:r>
            <a:r>
              <a:rPr lang="en-GB" dirty="0" smtClean="0"/>
              <a:t>news/press </a:t>
            </a:r>
            <a:r>
              <a:rPr lang="en-GB" dirty="0"/>
              <a:t>releases, online content, social media channels, etc</a:t>
            </a:r>
            <a:r>
              <a:rPr lang="en-GB" dirty="0" smtClean="0"/>
              <a:t>.)</a:t>
            </a:r>
          </a:p>
          <a:p>
            <a:pPr lvl="2">
              <a:spcAft>
                <a:spcPts val="600"/>
              </a:spcAft>
              <a:buFont typeface="Courier New" panose="02070309020205020404" pitchFamily="49" charset="0"/>
              <a:buChar char="o"/>
            </a:pPr>
            <a:r>
              <a:rPr lang="en-GB" dirty="0" smtClean="0"/>
              <a:t>Monitoring </a:t>
            </a:r>
            <a:r>
              <a:rPr lang="en-GB" dirty="0"/>
              <a:t>media coverage closely and correcting errors or misleading coverage as quickly as </a:t>
            </a:r>
            <a:r>
              <a:rPr lang="en-GB" dirty="0" smtClean="0"/>
              <a:t>possible.  </a:t>
            </a:r>
            <a:endParaRPr lang="en-GB" dirty="0"/>
          </a:p>
          <a:p>
            <a:endParaRPr lang="en-GB" dirty="0"/>
          </a:p>
        </p:txBody>
      </p:sp>
      <p:sp>
        <p:nvSpPr>
          <p:cNvPr id="2" name="Title 1"/>
          <p:cNvSpPr>
            <a:spLocks noGrp="1"/>
          </p:cNvSpPr>
          <p:nvPr>
            <p:ph type="title"/>
          </p:nvPr>
        </p:nvSpPr>
        <p:spPr/>
        <p:txBody>
          <a:bodyPr/>
          <a:lstStyle/>
          <a:p>
            <a:r>
              <a:rPr lang="en-GB" dirty="0" smtClean="0"/>
              <a:t>Other factors</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662574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a:bodyPr>
          <a:lstStyle/>
          <a:p>
            <a:pPr lvl="0"/>
            <a:r>
              <a:rPr lang="en-GB" dirty="0"/>
              <a:t>message development </a:t>
            </a:r>
          </a:p>
          <a:p>
            <a:pPr lvl="1"/>
            <a:r>
              <a:rPr lang="en-GB" dirty="0"/>
              <a:t>Messages should state </a:t>
            </a:r>
          </a:p>
          <a:p>
            <a:pPr lvl="2"/>
            <a:r>
              <a:rPr lang="en-GB" dirty="0"/>
              <a:t>the severity of the risk and the audience’s vulnerability to it </a:t>
            </a:r>
          </a:p>
          <a:p>
            <a:pPr lvl="2"/>
            <a:r>
              <a:rPr lang="en-GB" dirty="0"/>
              <a:t>what is being done to manage the risk, and </a:t>
            </a:r>
          </a:p>
          <a:p>
            <a:pPr lvl="2"/>
            <a:r>
              <a:rPr lang="en-GB" dirty="0"/>
              <a:t>empower the audience to prevent the risk where possible</a:t>
            </a:r>
            <a:r>
              <a:rPr lang="en-GB" i="1" dirty="0"/>
              <a:t>.</a:t>
            </a:r>
            <a:endParaRPr lang="en-GB" dirty="0"/>
          </a:p>
          <a:p>
            <a:r>
              <a:rPr lang="en-GB" dirty="0"/>
              <a:t>Collaborating and coordinating </a:t>
            </a:r>
            <a:r>
              <a:rPr lang="en-GB" dirty="0" smtClean="0"/>
              <a:t>with </a:t>
            </a:r>
            <a:r>
              <a:rPr lang="en-GB" dirty="0"/>
              <a:t>credible information </a:t>
            </a:r>
            <a:r>
              <a:rPr lang="en-GB" dirty="0" smtClean="0"/>
              <a:t>sources</a:t>
            </a:r>
          </a:p>
          <a:p>
            <a:pPr lvl="0"/>
            <a:r>
              <a:rPr lang="en-GB" dirty="0"/>
              <a:t>Infuse food safety risk communication into policy/decision making process</a:t>
            </a:r>
          </a:p>
          <a:p>
            <a:endParaRPr lang="en-GB" dirty="0" smtClean="0"/>
          </a:p>
          <a:p>
            <a:endParaRPr lang="en-GB" dirty="0"/>
          </a:p>
        </p:txBody>
      </p:sp>
      <p:sp>
        <p:nvSpPr>
          <p:cNvPr id="2" name="Title 1"/>
          <p:cNvSpPr>
            <a:spLocks noGrp="1"/>
          </p:cNvSpPr>
          <p:nvPr>
            <p:ph type="title"/>
          </p:nvPr>
        </p:nvSpPr>
        <p:spPr/>
        <p:txBody>
          <a:bodyPr/>
          <a:lstStyle/>
          <a:p>
            <a:r>
              <a:rPr lang="en-GB" dirty="0" smtClean="0"/>
              <a:t>Other factors</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4091206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229600" cy="4525963"/>
          </a:xfrm>
        </p:spPr>
        <p:txBody>
          <a:bodyPr>
            <a:normAutofit/>
          </a:bodyPr>
          <a:lstStyle/>
          <a:p>
            <a:r>
              <a:rPr lang="en-GB" dirty="0" smtClean="0"/>
              <a:t>Two cases </a:t>
            </a:r>
          </a:p>
          <a:p>
            <a:pPr marL="1028700" lvl="1" indent="-571500">
              <a:spcAft>
                <a:spcPts val="600"/>
              </a:spcAft>
              <a:buFont typeface="+mj-lt"/>
              <a:buAutoNum type="romanLcPeriod"/>
            </a:pPr>
            <a:r>
              <a:rPr lang="en-GB" dirty="0" err="1" smtClean="0"/>
              <a:t>Aflatoxin</a:t>
            </a:r>
            <a:r>
              <a:rPr lang="en-GB" dirty="0" smtClean="0"/>
              <a:t> risk communication by the Food Research Institute (FRI) of Ghana and Ghanaian media from 1998 to 2000</a:t>
            </a:r>
          </a:p>
          <a:p>
            <a:pPr marL="971550" lvl="1" indent="-514350">
              <a:spcAft>
                <a:spcPts val="600"/>
              </a:spcAft>
              <a:buFont typeface="+mj-lt"/>
              <a:buAutoNum type="romanLcPeriod"/>
            </a:pPr>
            <a:r>
              <a:rPr lang="en-GB" dirty="0" err="1" smtClean="0"/>
              <a:t>Aflatoxin</a:t>
            </a:r>
            <a:r>
              <a:rPr lang="en-GB" dirty="0" smtClean="0"/>
              <a:t> campaign carried out by Rotary Clubs and stakeholders in Ghana, Togo and Benin</a:t>
            </a:r>
            <a:endParaRPr lang="en-GB" dirty="0"/>
          </a:p>
        </p:txBody>
      </p:sp>
      <p:sp>
        <p:nvSpPr>
          <p:cNvPr id="2" name="Title 1"/>
          <p:cNvSpPr>
            <a:spLocks noGrp="1"/>
          </p:cNvSpPr>
          <p:nvPr>
            <p:ph type="title"/>
          </p:nvPr>
        </p:nvSpPr>
        <p:spPr/>
        <p:txBody>
          <a:bodyPr>
            <a:normAutofit fontScale="90000"/>
          </a:bodyPr>
          <a:lstStyle/>
          <a:p>
            <a:r>
              <a:rPr lang="en-GB" dirty="0" smtClean="0"/>
              <a:t>Some awareness creation efforts in W/A</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640738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en-GB" dirty="0" smtClean="0"/>
              <a:t>Excerpts from media publications</a:t>
            </a:r>
          </a:p>
          <a:p>
            <a:pPr marL="571500" indent="-571500">
              <a:buFont typeface="+mj-lt"/>
              <a:buAutoNum type="romanLcPeriod"/>
            </a:pPr>
            <a:r>
              <a:rPr lang="en-GB" i="1" dirty="0" smtClean="0"/>
              <a:t>‘</a:t>
            </a:r>
            <a:r>
              <a:rPr lang="en-GB" i="1" dirty="0" err="1" smtClean="0"/>
              <a:t>Kenkey</a:t>
            </a:r>
            <a:r>
              <a:rPr lang="en-GB" i="1" dirty="0" smtClean="0"/>
              <a:t>  causes cancer-how to minimise it’ (Ghanaian Chronicle, August 17-18, 1998). Excerpts</a:t>
            </a:r>
            <a:r>
              <a:rPr lang="en-GB" dirty="0" smtClean="0"/>
              <a:t>:</a:t>
            </a:r>
          </a:p>
          <a:p>
            <a:pPr lvl="1">
              <a:spcAft>
                <a:spcPts val="600"/>
              </a:spcAft>
            </a:pPr>
            <a:r>
              <a:rPr lang="en-GB" dirty="0"/>
              <a:t>Scientific studies conducted from major processing sites and markets in Accra </a:t>
            </a:r>
            <a:r>
              <a:rPr lang="en-GB" dirty="0">
                <a:solidFill>
                  <a:schemeClr val="accent2"/>
                </a:solidFill>
              </a:rPr>
              <a:t>have concluded comprehensively that there is a widespread occurrence of </a:t>
            </a:r>
            <a:r>
              <a:rPr lang="en-GB" dirty="0" smtClean="0">
                <a:solidFill>
                  <a:schemeClr val="accent2"/>
                </a:solidFill>
              </a:rPr>
              <a:t>a toxin </a:t>
            </a:r>
            <a:r>
              <a:rPr lang="en-GB" dirty="0">
                <a:solidFill>
                  <a:schemeClr val="accent2"/>
                </a:solidFill>
              </a:rPr>
              <a:t>that causes </a:t>
            </a:r>
            <a:r>
              <a:rPr lang="en-GB" dirty="0" smtClean="0">
                <a:solidFill>
                  <a:schemeClr val="accent2"/>
                </a:solidFill>
              </a:rPr>
              <a:t>cancer in </a:t>
            </a:r>
            <a:r>
              <a:rPr lang="en-GB" dirty="0" err="1" smtClean="0">
                <a:solidFill>
                  <a:schemeClr val="accent2"/>
                </a:solidFill>
              </a:rPr>
              <a:t>kenkey</a:t>
            </a:r>
            <a:r>
              <a:rPr lang="en-GB" dirty="0">
                <a:solidFill>
                  <a:schemeClr val="accent2"/>
                </a:solidFill>
              </a:rPr>
              <a:t>. </a:t>
            </a:r>
            <a:endParaRPr lang="en-GB" dirty="0" smtClean="0">
              <a:solidFill>
                <a:schemeClr val="accent2"/>
              </a:solidFill>
            </a:endParaRPr>
          </a:p>
          <a:p>
            <a:pPr lvl="1">
              <a:spcAft>
                <a:spcPts val="600"/>
              </a:spcAft>
            </a:pPr>
            <a:r>
              <a:rPr lang="en-GB" dirty="0" smtClean="0"/>
              <a:t>The Food Research Institute (FRI) scientists who </a:t>
            </a:r>
            <a:r>
              <a:rPr lang="en-GB" dirty="0"/>
              <a:t>conducted the research, </a:t>
            </a:r>
            <a:r>
              <a:rPr lang="en-GB" dirty="0" smtClean="0"/>
              <a:t>have </a:t>
            </a:r>
            <a:r>
              <a:rPr lang="en-GB" dirty="0"/>
              <a:t>so far </a:t>
            </a:r>
            <a:r>
              <a:rPr lang="en-GB" dirty="0">
                <a:solidFill>
                  <a:schemeClr val="accent2"/>
                </a:solidFill>
              </a:rPr>
              <a:t>limited the circulation of the report, which is treated confidentially, fearing that reckless leakage of the findings could cause widespread panic among the public </a:t>
            </a:r>
            <a:r>
              <a:rPr lang="en-GB" dirty="0" smtClean="0">
                <a:solidFill>
                  <a:schemeClr val="accent2"/>
                </a:solidFill>
              </a:rPr>
              <a:t>since </a:t>
            </a:r>
            <a:r>
              <a:rPr lang="en-GB" dirty="0" err="1" smtClean="0">
                <a:solidFill>
                  <a:schemeClr val="accent2"/>
                </a:solidFill>
              </a:rPr>
              <a:t>kenkey</a:t>
            </a:r>
            <a:r>
              <a:rPr lang="en-GB" dirty="0" smtClean="0">
                <a:solidFill>
                  <a:schemeClr val="accent2"/>
                </a:solidFill>
              </a:rPr>
              <a:t> </a:t>
            </a:r>
            <a:r>
              <a:rPr lang="en-GB" dirty="0">
                <a:solidFill>
                  <a:schemeClr val="accent2"/>
                </a:solidFill>
              </a:rPr>
              <a:t>is eaten by more than half of the population. </a:t>
            </a:r>
          </a:p>
          <a:p>
            <a:pPr lvl="1">
              <a:spcAft>
                <a:spcPts val="600"/>
              </a:spcAft>
            </a:pPr>
            <a:r>
              <a:rPr lang="en-GB" dirty="0" smtClean="0"/>
              <a:t>Scientists </a:t>
            </a:r>
            <a:r>
              <a:rPr lang="en-GB" dirty="0"/>
              <a:t>at the </a:t>
            </a:r>
            <a:r>
              <a:rPr lang="en-GB" dirty="0" smtClean="0"/>
              <a:t>FRI </a:t>
            </a:r>
            <a:r>
              <a:rPr lang="en-GB" dirty="0"/>
              <a:t>last Tuesday grudgingly acknowledged the information </a:t>
            </a:r>
            <a:r>
              <a:rPr lang="en-GB" dirty="0">
                <a:solidFill>
                  <a:schemeClr val="accent2"/>
                </a:solidFill>
              </a:rPr>
              <a:t>but insisted that the information should not be "sensationalised" since it could cause panic.</a:t>
            </a:r>
          </a:p>
          <a:p>
            <a:pPr marL="0" indent="0">
              <a:buNone/>
            </a:pPr>
            <a:endParaRPr lang="en-GB" dirty="0"/>
          </a:p>
        </p:txBody>
      </p:sp>
      <p:sp>
        <p:nvSpPr>
          <p:cNvPr id="2" name="Title 1"/>
          <p:cNvSpPr>
            <a:spLocks noGrp="1"/>
          </p:cNvSpPr>
          <p:nvPr>
            <p:ph type="title"/>
          </p:nvPr>
        </p:nvSpPr>
        <p:spPr/>
        <p:txBody>
          <a:bodyPr/>
          <a:lstStyle/>
          <a:p>
            <a:r>
              <a:rPr lang="en-GB" dirty="0" smtClean="0"/>
              <a:t>FRI/Media awareness creation</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2588702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Evidence of </a:t>
            </a:r>
            <a:r>
              <a:rPr lang="en-GB" dirty="0" err="1" smtClean="0"/>
              <a:t>aflatoxin</a:t>
            </a:r>
            <a:r>
              <a:rPr lang="en-GB" dirty="0" smtClean="0"/>
              <a:t> contamination in W/A</a:t>
            </a:r>
          </a:p>
          <a:p>
            <a:r>
              <a:rPr lang="en-GB" dirty="0" smtClean="0"/>
              <a:t>Principles of food safety risk communication</a:t>
            </a:r>
          </a:p>
          <a:p>
            <a:r>
              <a:rPr lang="en-GB" dirty="0" smtClean="0"/>
              <a:t>Some </a:t>
            </a:r>
            <a:r>
              <a:rPr lang="en-GB" dirty="0" err="1" smtClean="0"/>
              <a:t>aflatoxin</a:t>
            </a:r>
            <a:r>
              <a:rPr lang="en-GB" dirty="0" smtClean="0"/>
              <a:t> awareness creation activities in W/A</a:t>
            </a:r>
          </a:p>
          <a:p>
            <a:pPr lvl="1"/>
            <a:r>
              <a:rPr lang="en-GB" dirty="0" smtClean="0"/>
              <a:t> </a:t>
            </a:r>
            <a:r>
              <a:rPr lang="en-GB" dirty="0" smtClean="0">
                <a:solidFill>
                  <a:srgbClr val="FF0000"/>
                </a:solidFill>
              </a:rPr>
              <a:t>applied principles of risk communication????</a:t>
            </a:r>
            <a:endParaRPr lang="en-GB" dirty="0">
              <a:solidFill>
                <a:srgbClr val="FF0000"/>
              </a:solidFill>
            </a:endParaRPr>
          </a:p>
          <a:p>
            <a:endParaRPr lang="en-GB" dirty="0"/>
          </a:p>
        </p:txBody>
      </p:sp>
      <p:sp>
        <p:nvSpPr>
          <p:cNvPr id="2" name="Title 1"/>
          <p:cNvSpPr>
            <a:spLocks noGrp="1"/>
          </p:cNvSpPr>
          <p:nvPr>
            <p:ph type="title"/>
          </p:nvPr>
        </p:nvSpPr>
        <p:spPr/>
        <p:txBody>
          <a:bodyPr/>
          <a:lstStyle/>
          <a:p>
            <a:r>
              <a:rPr lang="en-GB" dirty="0" smtClean="0"/>
              <a:t>Outline</a:t>
            </a:r>
            <a:endParaRPr lang="en-GB" dirty="0"/>
          </a:p>
        </p:txBody>
      </p:sp>
      <p:pic>
        <p:nvPicPr>
          <p:cNvPr id="5" name="Picture 4"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269388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12568"/>
          </a:xfrm>
        </p:spPr>
        <p:txBody>
          <a:bodyPr>
            <a:normAutofit fontScale="92500" lnSpcReduction="20000"/>
          </a:bodyPr>
          <a:lstStyle/>
          <a:p>
            <a:pPr marL="571500" indent="-571500">
              <a:buFont typeface="+mj-lt"/>
              <a:buAutoNum type="romanLcPeriod" startAt="2"/>
            </a:pPr>
            <a:r>
              <a:rPr lang="en-GB" dirty="0" smtClean="0"/>
              <a:t>‘</a:t>
            </a:r>
            <a:r>
              <a:rPr lang="en-GB" i="1" dirty="0" err="1" smtClean="0"/>
              <a:t>Fufu</a:t>
            </a:r>
            <a:r>
              <a:rPr lang="en-GB" i="1" dirty="0" smtClean="0"/>
              <a:t>, </a:t>
            </a:r>
            <a:r>
              <a:rPr lang="en-GB" i="1" dirty="0" err="1" smtClean="0"/>
              <a:t>gari</a:t>
            </a:r>
            <a:r>
              <a:rPr lang="en-GB" i="1" dirty="0" smtClean="0"/>
              <a:t>  can also cause cancer - Food Research Institute’ (Ghanaian Chronicle October 19, 1999). </a:t>
            </a:r>
            <a:r>
              <a:rPr lang="en-GB" dirty="0" smtClean="0"/>
              <a:t>Excerpts:</a:t>
            </a:r>
          </a:p>
          <a:p>
            <a:pPr marL="971550" lvl="1" indent="-571500">
              <a:spcAft>
                <a:spcPts val="600"/>
              </a:spcAft>
            </a:pPr>
            <a:r>
              <a:rPr lang="en-GB" dirty="0" smtClean="0"/>
              <a:t>Fears raised by the Ghanaian Chronicle a year ago that some local foods prepared from grains, especially </a:t>
            </a:r>
            <a:r>
              <a:rPr lang="en-GB" dirty="0" err="1" smtClean="0"/>
              <a:t>Kenkey</a:t>
            </a:r>
            <a:r>
              <a:rPr lang="en-GB" dirty="0" smtClean="0"/>
              <a:t>, contained </a:t>
            </a:r>
            <a:r>
              <a:rPr lang="en-GB" dirty="0" err="1" smtClean="0"/>
              <a:t>aflatoxin</a:t>
            </a:r>
            <a:r>
              <a:rPr lang="en-GB" dirty="0" smtClean="0"/>
              <a:t> which can cause cancer has been confirmed.</a:t>
            </a:r>
          </a:p>
          <a:p>
            <a:pPr marL="971550" lvl="1" indent="-571500">
              <a:spcAft>
                <a:spcPts val="600"/>
              </a:spcAft>
            </a:pPr>
            <a:r>
              <a:rPr lang="en-GB" dirty="0" smtClean="0"/>
              <a:t>Acting Director of the FRI confirmed this during a visit to the institute by the Minister of Environment, Science and Technology  last Tuesday.</a:t>
            </a:r>
          </a:p>
          <a:p>
            <a:pPr marL="971550" lvl="1" indent="-571500">
              <a:spcAft>
                <a:spcPts val="600"/>
              </a:spcAft>
            </a:pPr>
            <a:r>
              <a:rPr lang="en-GB" dirty="0" smtClean="0"/>
              <a:t>‘</a:t>
            </a:r>
            <a:r>
              <a:rPr lang="en-GB" dirty="0" err="1" smtClean="0"/>
              <a:t>Kenkey</a:t>
            </a:r>
            <a:r>
              <a:rPr lang="en-GB" dirty="0" smtClean="0"/>
              <a:t>, </a:t>
            </a:r>
            <a:r>
              <a:rPr lang="en-GB" dirty="0" err="1" smtClean="0"/>
              <a:t>fufu</a:t>
            </a:r>
            <a:r>
              <a:rPr lang="en-GB" dirty="0" smtClean="0"/>
              <a:t>, </a:t>
            </a:r>
            <a:r>
              <a:rPr lang="en-GB" dirty="0" err="1" smtClean="0"/>
              <a:t>gari</a:t>
            </a:r>
            <a:r>
              <a:rPr lang="en-GB" dirty="0" smtClean="0"/>
              <a:t>, </a:t>
            </a:r>
            <a:r>
              <a:rPr lang="en-GB" dirty="0" err="1" smtClean="0"/>
              <a:t>konkonte</a:t>
            </a:r>
            <a:r>
              <a:rPr lang="en-GB" dirty="0" smtClean="0"/>
              <a:t>, sorghum and groundnuts, </a:t>
            </a:r>
            <a:r>
              <a:rPr lang="en-GB" dirty="0" smtClean="0">
                <a:solidFill>
                  <a:schemeClr val="accent2"/>
                </a:solidFill>
              </a:rPr>
              <a:t>all national staples, contain </a:t>
            </a:r>
            <a:r>
              <a:rPr lang="en-GB" dirty="0" err="1" smtClean="0">
                <a:solidFill>
                  <a:schemeClr val="accent2"/>
                </a:solidFill>
              </a:rPr>
              <a:t>aflatoxins</a:t>
            </a:r>
            <a:r>
              <a:rPr lang="en-GB" dirty="0" smtClean="0">
                <a:solidFill>
                  <a:schemeClr val="accent2"/>
                </a:solidFill>
              </a:rPr>
              <a:t> which can cause cancer," he emphasised. </a:t>
            </a:r>
          </a:p>
          <a:p>
            <a:pPr marL="971550" lvl="1" indent="-571500">
              <a:spcAft>
                <a:spcPts val="600"/>
              </a:spcAft>
            </a:pPr>
            <a:r>
              <a:rPr lang="en-GB" dirty="0" smtClean="0"/>
              <a:t>He said the rise in the incidence of cancer deaths recorded at </a:t>
            </a:r>
            <a:r>
              <a:rPr lang="en-GB" dirty="0" err="1" smtClean="0"/>
              <a:t>Korle-bu</a:t>
            </a:r>
            <a:r>
              <a:rPr lang="en-GB" dirty="0" smtClean="0"/>
              <a:t> hospital in recent times could be attributed to </a:t>
            </a:r>
            <a:r>
              <a:rPr lang="en-GB" dirty="0" err="1" smtClean="0"/>
              <a:t>aflatoxins</a:t>
            </a:r>
            <a:r>
              <a:rPr lang="en-GB" dirty="0" smtClean="0"/>
              <a:t>. </a:t>
            </a:r>
            <a:endParaRPr lang="en-GB" dirty="0"/>
          </a:p>
        </p:txBody>
      </p:sp>
      <p:sp>
        <p:nvSpPr>
          <p:cNvPr id="2" name="Title 1"/>
          <p:cNvSpPr>
            <a:spLocks noGrp="1"/>
          </p:cNvSpPr>
          <p:nvPr>
            <p:ph type="title"/>
          </p:nvPr>
        </p:nvSpPr>
        <p:spPr>
          <a:xfrm>
            <a:off x="457200" y="274638"/>
            <a:ext cx="8229600" cy="778098"/>
          </a:xfrm>
        </p:spPr>
        <p:txBody>
          <a:bodyPr/>
          <a:lstStyle/>
          <a:p>
            <a:r>
              <a:rPr lang="en-GB" dirty="0" smtClean="0"/>
              <a:t>FRI/Media</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2389621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400600"/>
          </a:xfrm>
        </p:spPr>
        <p:txBody>
          <a:bodyPr>
            <a:normAutofit fontScale="47500" lnSpcReduction="20000"/>
          </a:bodyPr>
          <a:lstStyle/>
          <a:p>
            <a:pPr marL="571500" indent="-571500">
              <a:buFont typeface="+mj-lt"/>
              <a:buAutoNum type="romanLcPeriod" startAt="3"/>
            </a:pPr>
            <a:r>
              <a:rPr lang="en-GB" sz="4400" dirty="0" smtClean="0"/>
              <a:t>‘</a:t>
            </a:r>
            <a:r>
              <a:rPr lang="en-GB" sz="4400" i="1" dirty="0" smtClean="0"/>
              <a:t>Food Research Institute denies </a:t>
            </a:r>
            <a:r>
              <a:rPr lang="en-GB" sz="4400" i="1" dirty="0" err="1" smtClean="0"/>
              <a:t>Kenkey</a:t>
            </a:r>
            <a:r>
              <a:rPr lang="en-GB" sz="4400" i="1" dirty="0" smtClean="0"/>
              <a:t> cancer story’ (Joy Online, October 26, 1999). Excerpts:</a:t>
            </a:r>
          </a:p>
          <a:p>
            <a:pPr marL="971550" lvl="1" indent="-571500">
              <a:spcAft>
                <a:spcPts val="600"/>
              </a:spcAft>
            </a:pPr>
            <a:r>
              <a:rPr lang="en-GB" sz="3600" dirty="0" smtClean="0"/>
              <a:t>Acting Director of the FRI, a food scientist, has described a publication attributed to him that </a:t>
            </a:r>
            <a:r>
              <a:rPr lang="en-GB" sz="3600" dirty="0" err="1" smtClean="0"/>
              <a:t>Kenkey</a:t>
            </a:r>
            <a:r>
              <a:rPr lang="en-GB" sz="3600" dirty="0" smtClean="0"/>
              <a:t>, </a:t>
            </a:r>
            <a:r>
              <a:rPr lang="en-GB" sz="3600" dirty="0" err="1" smtClean="0"/>
              <a:t>Fufu</a:t>
            </a:r>
            <a:r>
              <a:rPr lang="en-GB" sz="3600" dirty="0" smtClean="0"/>
              <a:t> and </a:t>
            </a:r>
            <a:r>
              <a:rPr lang="en-GB" sz="3600" dirty="0" err="1" smtClean="0"/>
              <a:t>Gari</a:t>
            </a:r>
            <a:r>
              <a:rPr lang="en-GB" sz="3600" dirty="0" smtClean="0"/>
              <a:t> can cause cancer as </a:t>
            </a:r>
            <a:r>
              <a:rPr lang="en-GB" sz="3600" dirty="0" smtClean="0">
                <a:solidFill>
                  <a:schemeClr val="accent2"/>
                </a:solidFill>
              </a:rPr>
              <a:t>untrue and alarmist</a:t>
            </a:r>
            <a:r>
              <a:rPr lang="en-GB" sz="3600" dirty="0" smtClean="0"/>
              <a:t>. He said </a:t>
            </a:r>
            <a:r>
              <a:rPr lang="en-GB" sz="3600" dirty="0" err="1" smtClean="0"/>
              <a:t>aflatoxin</a:t>
            </a:r>
            <a:r>
              <a:rPr lang="en-GB" sz="3600" dirty="0" smtClean="0"/>
              <a:t> contamination is real but that there is no empirical evidence based on a research in Ghana to definitely establish a direct link of an incidence of cancer to any particular food. </a:t>
            </a:r>
          </a:p>
          <a:p>
            <a:pPr marL="971550" lvl="1" indent="-571500">
              <a:spcAft>
                <a:spcPts val="600"/>
              </a:spcAft>
            </a:pPr>
            <a:r>
              <a:rPr lang="en-GB" sz="3600" dirty="0" smtClean="0"/>
              <a:t>He said "No </a:t>
            </a:r>
            <a:r>
              <a:rPr lang="en-GB" sz="3600" dirty="0" err="1" smtClean="0"/>
              <a:t>aflatoxin</a:t>
            </a:r>
            <a:r>
              <a:rPr lang="en-GB" sz="3600" dirty="0" smtClean="0"/>
              <a:t> has ever been determined in </a:t>
            </a:r>
            <a:r>
              <a:rPr lang="en-GB" sz="3600" dirty="0" err="1" smtClean="0"/>
              <a:t>fufu</a:t>
            </a:r>
            <a:r>
              <a:rPr lang="en-GB" sz="3600" dirty="0" smtClean="0"/>
              <a:t> or </a:t>
            </a:r>
            <a:r>
              <a:rPr lang="en-GB" sz="3600" dirty="0" err="1" smtClean="0"/>
              <a:t>gari</a:t>
            </a:r>
            <a:r>
              <a:rPr lang="en-GB" sz="3600" dirty="0" smtClean="0"/>
              <a:t> in our laboratories and I have never come across any such report in the literature on the subject.“</a:t>
            </a:r>
          </a:p>
          <a:p>
            <a:pPr marL="971550" lvl="1" indent="-571500">
              <a:spcAft>
                <a:spcPts val="600"/>
              </a:spcAft>
            </a:pPr>
            <a:r>
              <a:rPr lang="en-GB" sz="3600" dirty="0" smtClean="0">
                <a:solidFill>
                  <a:srgbClr val="FF0000"/>
                </a:solidFill>
              </a:rPr>
              <a:t>He denied</a:t>
            </a:r>
            <a:r>
              <a:rPr lang="en-GB" sz="3600" dirty="0" smtClean="0"/>
              <a:t> having said that </a:t>
            </a:r>
            <a:r>
              <a:rPr lang="en-GB" sz="3600" dirty="0" err="1" smtClean="0"/>
              <a:t>aflatoxin</a:t>
            </a:r>
            <a:r>
              <a:rPr lang="en-GB" sz="3600" dirty="0" smtClean="0"/>
              <a:t> might be the cause of many cancer cases recorded at the </a:t>
            </a:r>
            <a:r>
              <a:rPr lang="en-GB" sz="3600" dirty="0" err="1" smtClean="0"/>
              <a:t>Korle</a:t>
            </a:r>
            <a:r>
              <a:rPr lang="en-GB" sz="3600" dirty="0" smtClean="0"/>
              <a:t>-Bu Teaching Hospital in the past few months. “We have no reports and we are not in position to determine the causes of any form of cancer, much less specifically relate the consumption of certain </a:t>
            </a:r>
            <a:r>
              <a:rPr lang="en-GB" sz="3600" dirty="0" err="1" smtClean="0"/>
              <a:t>aflatoxin</a:t>
            </a:r>
            <a:r>
              <a:rPr lang="en-GB" sz="3600" dirty="0" smtClean="0"/>
              <a:t>-contaminated foods to cancer-related deaths.</a:t>
            </a:r>
          </a:p>
          <a:p>
            <a:pPr marL="971550" lvl="1" indent="-571500">
              <a:spcAft>
                <a:spcPts val="600"/>
              </a:spcAft>
            </a:pPr>
            <a:r>
              <a:rPr lang="en-GB" sz="3600" dirty="0" smtClean="0"/>
              <a:t>He said </a:t>
            </a:r>
            <a:r>
              <a:rPr lang="en-GB" sz="3600" dirty="0" smtClean="0">
                <a:solidFill>
                  <a:schemeClr val="accent2"/>
                </a:solidFill>
              </a:rPr>
              <a:t>“Ghanaian staple foods are safe</a:t>
            </a:r>
            <a:r>
              <a:rPr lang="en-GB" sz="3600" dirty="0" smtClean="0"/>
              <a:t> under the current steps being taken by relevant organizations to ensure good post-harvest management practices”.</a:t>
            </a:r>
          </a:p>
          <a:p>
            <a:pPr marL="571500" indent="-571500">
              <a:buFont typeface="+mj-lt"/>
              <a:buAutoNum type="romanLcPeriod" startAt="3"/>
            </a:pPr>
            <a:endParaRPr lang="en-GB" dirty="0"/>
          </a:p>
        </p:txBody>
      </p:sp>
      <p:sp>
        <p:nvSpPr>
          <p:cNvPr id="2" name="Title 1"/>
          <p:cNvSpPr>
            <a:spLocks noGrp="1"/>
          </p:cNvSpPr>
          <p:nvPr>
            <p:ph type="title"/>
          </p:nvPr>
        </p:nvSpPr>
        <p:spPr>
          <a:xfrm>
            <a:off x="457200" y="274638"/>
            <a:ext cx="8229600" cy="706090"/>
          </a:xfrm>
        </p:spPr>
        <p:txBody>
          <a:bodyPr>
            <a:normAutofit fontScale="90000"/>
          </a:bodyPr>
          <a:lstStyle/>
          <a:p>
            <a:r>
              <a:rPr lang="en-GB" dirty="0" smtClean="0"/>
              <a:t>FRI/Media</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334196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spcAft>
                <a:spcPts val="600"/>
              </a:spcAft>
            </a:pPr>
            <a:r>
              <a:rPr lang="en-GB" dirty="0" err="1" smtClean="0"/>
              <a:t>Aflatoxin</a:t>
            </a:r>
            <a:r>
              <a:rPr lang="en-GB" dirty="0" smtClean="0"/>
              <a:t> awareness campaign conducted in Ghana, Togo and Benin.</a:t>
            </a:r>
          </a:p>
          <a:p>
            <a:pPr lvl="1">
              <a:spcAft>
                <a:spcPts val="600"/>
              </a:spcAft>
            </a:pPr>
            <a:r>
              <a:rPr lang="en-GB" dirty="0" smtClean="0"/>
              <a:t>First conducted a public opinion survey in 2000 to guide the development of the campaign</a:t>
            </a:r>
          </a:p>
          <a:p>
            <a:pPr lvl="1">
              <a:spcAft>
                <a:spcPts val="600"/>
              </a:spcAft>
            </a:pPr>
            <a:r>
              <a:rPr lang="en-GB" dirty="0" smtClean="0"/>
              <a:t>Organized sub-regional stakeholders’ workshops to develop the campaign </a:t>
            </a:r>
            <a:r>
              <a:rPr lang="en-GB" dirty="0"/>
              <a:t>theme, </a:t>
            </a:r>
            <a:r>
              <a:rPr lang="en-GB" dirty="0" smtClean="0"/>
              <a:t>messages, approach, and promotional materials</a:t>
            </a:r>
          </a:p>
          <a:p>
            <a:pPr lvl="1">
              <a:spcAft>
                <a:spcPts val="600"/>
              </a:spcAft>
            </a:pPr>
            <a:r>
              <a:rPr lang="en-GB" dirty="0" smtClean="0"/>
              <a:t>Stakeholders agreed on the campaign </a:t>
            </a:r>
            <a:r>
              <a:rPr lang="en-GB" dirty="0"/>
              <a:t>theme </a:t>
            </a:r>
            <a:r>
              <a:rPr lang="en-GB" dirty="0" smtClean="0">
                <a:solidFill>
                  <a:schemeClr val="accent2"/>
                </a:solidFill>
              </a:rPr>
              <a:t>“</a:t>
            </a:r>
            <a:r>
              <a:rPr lang="en-GB" dirty="0">
                <a:solidFill>
                  <a:schemeClr val="accent2"/>
                </a:solidFill>
              </a:rPr>
              <a:t>Quality maize for better health: this is a message from Rotary International”. </a:t>
            </a:r>
            <a:endParaRPr lang="en-GB" dirty="0" smtClean="0">
              <a:solidFill>
                <a:schemeClr val="accent2"/>
              </a:solidFill>
            </a:endParaRPr>
          </a:p>
          <a:p>
            <a:pPr lvl="1">
              <a:spcAft>
                <a:spcPts val="600"/>
              </a:spcAft>
            </a:pPr>
            <a:r>
              <a:rPr lang="en-GB" dirty="0"/>
              <a:t>In Ghana, ‘mouldy maize’ was adopted as a proxy for </a:t>
            </a:r>
            <a:r>
              <a:rPr lang="en-GB" dirty="0" err="1"/>
              <a:t>aflatoxin</a:t>
            </a:r>
            <a:r>
              <a:rPr lang="en-GB" dirty="0"/>
              <a:t> </a:t>
            </a:r>
            <a:r>
              <a:rPr lang="en-GB" dirty="0" smtClean="0"/>
              <a:t>contamination</a:t>
            </a:r>
          </a:p>
          <a:p>
            <a:pPr lvl="1">
              <a:spcAft>
                <a:spcPts val="600"/>
              </a:spcAft>
            </a:pPr>
            <a:r>
              <a:rPr lang="en-GB" dirty="0" smtClean="0"/>
              <a:t>Entire campaign focused </a:t>
            </a:r>
            <a:r>
              <a:rPr lang="en-GB" dirty="0"/>
              <a:t>on mouldy maize</a:t>
            </a:r>
          </a:p>
          <a:p>
            <a:pPr lvl="1"/>
            <a:endParaRPr lang="en-GB" dirty="0" smtClean="0">
              <a:solidFill>
                <a:schemeClr val="accent2"/>
              </a:solidFill>
            </a:endParaRPr>
          </a:p>
          <a:p>
            <a:pPr lvl="1"/>
            <a:endParaRPr lang="en-GB" dirty="0" smtClean="0"/>
          </a:p>
          <a:p>
            <a:pPr lvl="1"/>
            <a:endParaRPr lang="en-GB" dirty="0" smtClean="0"/>
          </a:p>
          <a:p>
            <a:pPr marL="109728" indent="0">
              <a:buNone/>
            </a:pPr>
            <a:endParaRPr lang="en-GB" dirty="0"/>
          </a:p>
          <a:p>
            <a:pPr marL="109728" indent="0">
              <a:buNone/>
            </a:pPr>
            <a:endParaRPr lang="en-GB" sz="2800" dirty="0"/>
          </a:p>
          <a:p>
            <a:pPr marL="109728" indent="0">
              <a:buNone/>
            </a:pPr>
            <a:endParaRPr lang="en-GB" dirty="0"/>
          </a:p>
        </p:txBody>
      </p:sp>
      <p:sp>
        <p:nvSpPr>
          <p:cNvPr id="2" name="Title 1"/>
          <p:cNvSpPr>
            <a:spLocks noGrp="1"/>
          </p:cNvSpPr>
          <p:nvPr>
            <p:ph type="title"/>
          </p:nvPr>
        </p:nvSpPr>
        <p:spPr/>
        <p:txBody>
          <a:bodyPr>
            <a:normAutofit fontScale="90000"/>
          </a:bodyPr>
          <a:lstStyle/>
          <a:p>
            <a:r>
              <a:rPr lang="en-GB" dirty="0" smtClean="0"/>
              <a:t>Rotary Campaign 2001-2004: Highlights</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3979849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Incorporated </a:t>
            </a:r>
            <a:r>
              <a:rPr lang="en-GB" dirty="0"/>
              <a:t>location-specific scientific data on </a:t>
            </a:r>
            <a:r>
              <a:rPr lang="en-GB" dirty="0" err="1"/>
              <a:t>aflatoxin</a:t>
            </a:r>
            <a:r>
              <a:rPr lang="en-GB" dirty="0"/>
              <a:t> incidence and management strategies into campaign messages </a:t>
            </a:r>
            <a:endParaRPr lang="en-GB" dirty="0" smtClean="0"/>
          </a:p>
          <a:p>
            <a:r>
              <a:rPr lang="en-GB" dirty="0" smtClean="0"/>
              <a:t>Message was targeted at specific audiences (farmers, traders, processors, milers, consumers etc.)</a:t>
            </a:r>
          </a:p>
          <a:p>
            <a:r>
              <a:rPr lang="en-GB" dirty="0" smtClean="0"/>
              <a:t>Message emphasised some mitigation measures</a:t>
            </a:r>
          </a:p>
          <a:p>
            <a:endParaRPr lang="en-GB" dirty="0"/>
          </a:p>
        </p:txBody>
      </p:sp>
      <p:sp>
        <p:nvSpPr>
          <p:cNvPr id="3" name="Title 2"/>
          <p:cNvSpPr>
            <a:spLocks noGrp="1"/>
          </p:cNvSpPr>
          <p:nvPr>
            <p:ph type="title"/>
          </p:nvPr>
        </p:nvSpPr>
        <p:spPr/>
        <p:txBody>
          <a:bodyPr/>
          <a:lstStyle/>
          <a:p>
            <a:r>
              <a:rPr lang="en-GB" dirty="0" smtClean="0"/>
              <a:t>Rotary campaign</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27283870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Ref</a:t>
            </a:r>
            <a:r>
              <a:rPr lang="en-GB" dirty="0" smtClean="0"/>
              <a:t>.</a:t>
            </a:r>
            <a:endParaRPr lang="en-GB" dirty="0"/>
          </a:p>
          <a:p>
            <a:pPr marL="109728" indent="0">
              <a:buNone/>
            </a:pPr>
            <a:r>
              <a:rPr lang="en-GB" sz="2400" dirty="0"/>
              <a:t>James et al. (2007) Public information campaign on </a:t>
            </a:r>
            <a:r>
              <a:rPr lang="en-GB" sz="2400" dirty="0" err="1"/>
              <a:t>aflatoxin</a:t>
            </a:r>
            <a:r>
              <a:rPr lang="en-GB" sz="2400" dirty="0"/>
              <a:t> contamination of maize grains in market stores in Benin, Ghana and Togo. Food Additives &amp; Contaminants, 24:11, 1 - 9</a:t>
            </a:r>
          </a:p>
          <a:p>
            <a:pPr marL="109728" indent="0">
              <a:buNone/>
            </a:pPr>
            <a:r>
              <a:rPr lang="en-GB" sz="2400" dirty="0">
                <a:hlinkClick r:id="rId2"/>
              </a:rPr>
              <a:t>http://dx.doi.org/10.1080/02652030701416558</a:t>
            </a:r>
            <a:endParaRPr lang="en-GB" sz="2400" dirty="0"/>
          </a:p>
        </p:txBody>
      </p:sp>
      <p:pic>
        <p:nvPicPr>
          <p:cNvPr id="3" name="Picture 2" descr="D:\EATSAFE LOGO New.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3813765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180013377"/>
              </p:ext>
            </p:extLst>
          </p:nvPr>
        </p:nvGraphicFramePr>
        <p:xfrm>
          <a:off x="107504" y="836712"/>
          <a:ext cx="8928992" cy="5959850"/>
        </p:xfrm>
        <a:graphic>
          <a:graphicData uri="http://schemas.openxmlformats.org/drawingml/2006/table">
            <a:tbl>
              <a:tblPr firstRow="1" bandRow="1">
                <a:tableStyleId>{5940675A-B579-460E-94D1-54222C63F5DA}</a:tableStyleId>
              </a:tblPr>
              <a:tblGrid>
                <a:gridCol w="3734906"/>
                <a:gridCol w="5194086"/>
              </a:tblGrid>
              <a:tr h="700280">
                <a:tc>
                  <a:txBody>
                    <a:bodyPr/>
                    <a:lstStyle/>
                    <a:p>
                      <a:r>
                        <a:rPr lang="en-GB" dirty="0" smtClean="0"/>
                        <a:t>Principle of risk communication</a:t>
                      </a:r>
                      <a:endParaRPr lang="en-GB" dirty="0"/>
                    </a:p>
                  </a:txBody>
                  <a:tcPr>
                    <a:solidFill>
                      <a:schemeClr val="bg1"/>
                    </a:solidFill>
                  </a:tcPr>
                </a:tc>
                <a:tc>
                  <a:txBody>
                    <a:bodyPr/>
                    <a:lstStyle/>
                    <a:p>
                      <a:r>
                        <a:rPr lang="en-GB" dirty="0" smtClean="0"/>
                        <a:t>Evidence of application</a:t>
                      </a:r>
                      <a:endParaRPr lang="en-GB" dirty="0"/>
                    </a:p>
                  </a:txBody>
                  <a:tcPr>
                    <a:solidFill>
                      <a:schemeClr val="bg1"/>
                    </a:solidFill>
                  </a:tcPr>
                </a:tc>
              </a:tr>
              <a:tr h="1033747">
                <a:tc>
                  <a:txBody>
                    <a:bodyPr/>
                    <a:lstStyle/>
                    <a:p>
                      <a:r>
                        <a:rPr lang="en-GB" sz="1400" b="0" kern="1200" dirty="0" smtClean="0">
                          <a:solidFill>
                            <a:schemeClr val="tx1"/>
                          </a:solidFill>
                          <a:effectLst/>
                          <a:latin typeface="+mn-lt"/>
                          <a:ea typeface="+mn-ea"/>
                          <a:cs typeface="+mn-cs"/>
                        </a:rPr>
                        <a:t>Trust, Openness, transparency, honesty</a:t>
                      </a:r>
                      <a:endParaRPr lang="en-GB" sz="1400" b="0" dirty="0">
                        <a:latin typeface="+mn-lt"/>
                      </a:endParaRPr>
                    </a:p>
                  </a:txBody>
                  <a:tcPr>
                    <a:solidFill>
                      <a:schemeClr val="bg1"/>
                    </a:solidFill>
                  </a:tcPr>
                </a:tc>
                <a:tc>
                  <a:txBody>
                    <a:bodyPr/>
                    <a:lstStyle/>
                    <a:p>
                      <a:pPr marL="285750" indent="-285750">
                        <a:buFont typeface="Arial" panose="020B0604020202020204" pitchFamily="34" charset="0"/>
                        <a:buChar char="•"/>
                      </a:pPr>
                      <a:r>
                        <a:rPr lang="en-US" sz="1400" kern="1200" dirty="0" smtClean="0">
                          <a:solidFill>
                            <a:schemeClr val="tx1"/>
                          </a:solidFill>
                          <a:effectLst/>
                          <a:latin typeface="+mn-lt"/>
                          <a:ea typeface="+mn-ea"/>
                          <a:cs typeface="+mn-cs"/>
                        </a:rPr>
                        <a:t>FRI </a:t>
                      </a:r>
                      <a:r>
                        <a:rPr lang="en-GB" sz="1400" kern="1200" dirty="0" smtClean="0">
                          <a:solidFill>
                            <a:schemeClr val="tx1"/>
                          </a:solidFill>
                          <a:effectLst/>
                          <a:latin typeface="+mn-lt"/>
                          <a:ea typeface="+mn-ea"/>
                          <a:cs typeface="+mn-cs"/>
                        </a:rPr>
                        <a:t>published findings in a scientific journal. Denied subsequent media reports. </a:t>
                      </a:r>
                    </a:p>
                    <a:p>
                      <a:pPr marL="285750" indent="-285750">
                        <a:buFont typeface="Arial" panose="020B0604020202020204" pitchFamily="34" charset="0"/>
                        <a:buChar char="•"/>
                      </a:pPr>
                      <a:r>
                        <a:rPr lang="en-GB" sz="1400" kern="1200" dirty="0" smtClean="0">
                          <a:solidFill>
                            <a:schemeClr val="tx1"/>
                          </a:solidFill>
                          <a:effectLst/>
                          <a:latin typeface="+mn-lt"/>
                          <a:ea typeface="+mn-ea"/>
                          <a:cs typeface="+mn-cs"/>
                        </a:rPr>
                        <a:t>Rotary campaign </a:t>
                      </a:r>
                      <a:r>
                        <a:rPr lang="en-GB" sz="1400" kern="1200" dirty="0" smtClean="0">
                          <a:solidFill>
                            <a:srgbClr val="FF0000"/>
                          </a:solidFill>
                          <a:effectLst/>
                          <a:latin typeface="+mn-lt"/>
                          <a:ea typeface="+mn-ea"/>
                          <a:cs typeface="+mn-cs"/>
                        </a:rPr>
                        <a:t>did not</a:t>
                      </a:r>
                      <a:r>
                        <a:rPr lang="en-GB" sz="1400" kern="1200" dirty="0" smtClean="0">
                          <a:solidFill>
                            <a:schemeClr val="tx1"/>
                          </a:solidFill>
                          <a:effectLst/>
                          <a:latin typeface="+mn-lt"/>
                          <a:ea typeface="+mn-ea"/>
                          <a:cs typeface="+mn-cs"/>
                        </a:rPr>
                        <a:t> give target audience all the information. They focused only on mouldy maize.</a:t>
                      </a:r>
                      <a:endParaRPr lang="en-GB" sz="1400" dirty="0">
                        <a:latin typeface="+mn-lt"/>
                      </a:endParaRPr>
                    </a:p>
                  </a:txBody>
                  <a:tcPr>
                    <a:solidFill>
                      <a:schemeClr val="bg1"/>
                    </a:solidFill>
                  </a:tcPr>
                </a:tc>
              </a:tr>
              <a:tr h="536882">
                <a:tc>
                  <a:txBody>
                    <a:bodyPr/>
                    <a:lstStyle/>
                    <a:p>
                      <a:pPr>
                        <a:lnSpc>
                          <a:spcPct val="115000"/>
                        </a:lnSpc>
                        <a:spcAft>
                          <a:spcPts val="0"/>
                        </a:spcAft>
                      </a:pPr>
                      <a:r>
                        <a:rPr lang="en-GB" sz="1400" b="0" dirty="0" smtClean="0">
                          <a:effectLst/>
                          <a:latin typeface="+mn-lt"/>
                          <a:ea typeface="Times New Roman"/>
                          <a:cs typeface="Times New Roman"/>
                        </a:rPr>
                        <a:t>Credibility</a:t>
                      </a:r>
                      <a:endParaRPr lang="en-GB" sz="1400" b="0" dirty="0">
                        <a:effectLst/>
                        <a:latin typeface="+mn-lt"/>
                        <a:ea typeface="Calibri"/>
                        <a:cs typeface="Times New Roman"/>
                      </a:endParaRPr>
                    </a:p>
                  </a:txBody>
                  <a:tcPr marL="68580" marR="68580" marT="0" marB="0">
                    <a:solidFill>
                      <a:schemeClr val="bg1"/>
                    </a:solidFill>
                  </a:tcPr>
                </a:tc>
                <a:tc>
                  <a:txBody>
                    <a:bodyPr/>
                    <a:lstStyle/>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FRI </a:t>
                      </a:r>
                      <a:r>
                        <a:rPr lang="en-GB" sz="1400" dirty="0" smtClean="0">
                          <a:effectLst/>
                          <a:latin typeface="+mn-lt"/>
                          <a:ea typeface="Times New Roman"/>
                          <a:cs typeface="Times New Roman"/>
                        </a:rPr>
                        <a:t>&amp; media lacked credibility </a:t>
                      </a:r>
                      <a:r>
                        <a:rPr lang="en-GB" sz="1400" dirty="0">
                          <a:effectLst/>
                          <a:latin typeface="+mn-lt"/>
                          <a:ea typeface="Times New Roman"/>
                          <a:cs typeface="Times New Roman"/>
                        </a:rPr>
                        <a:t>due to conflicting reports in the media. </a:t>
                      </a:r>
                      <a:endParaRPr lang="en-GB" sz="1400" dirty="0" smtClean="0">
                        <a:effectLst/>
                        <a:latin typeface="+mn-lt"/>
                        <a:ea typeface="Times New Roman"/>
                        <a:cs typeface="Times New Roman"/>
                      </a:endParaRPr>
                    </a:p>
                    <a:p>
                      <a:pPr marL="285750" indent="-2857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Rotary campaign </a:t>
                      </a:r>
                      <a:r>
                        <a:rPr lang="en-GB" sz="1400" dirty="0">
                          <a:effectLst/>
                          <a:latin typeface="+mn-lt"/>
                          <a:ea typeface="Times New Roman"/>
                          <a:cs typeface="Times New Roman"/>
                        </a:rPr>
                        <a:t>clarified matters to some extent. </a:t>
                      </a:r>
                      <a:endParaRPr lang="en-GB" sz="1400" dirty="0">
                        <a:effectLst/>
                        <a:latin typeface="+mn-lt"/>
                        <a:ea typeface="Calibri"/>
                        <a:cs typeface="Times New Roman"/>
                      </a:endParaRPr>
                    </a:p>
                  </a:txBody>
                  <a:tcPr marL="68580" marR="68580" marT="0" marB="0">
                    <a:solidFill>
                      <a:schemeClr val="bg1"/>
                    </a:solidFill>
                  </a:tcPr>
                </a:tc>
              </a:tr>
              <a:tr h="1610645">
                <a:tc>
                  <a:txBody>
                    <a:bodyPr/>
                    <a:lstStyle/>
                    <a:p>
                      <a:pPr>
                        <a:lnSpc>
                          <a:spcPct val="115000"/>
                        </a:lnSpc>
                        <a:spcAft>
                          <a:spcPts val="0"/>
                        </a:spcAft>
                      </a:pPr>
                      <a:r>
                        <a:rPr lang="en-GB" sz="1400" dirty="0">
                          <a:effectLst/>
                          <a:latin typeface="+mn-lt"/>
                          <a:ea typeface="Times New Roman"/>
                          <a:cs typeface="Times New Roman"/>
                        </a:rPr>
                        <a:t>Responsiveness and timeliness</a:t>
                      </a:r>
                      <a:endParaRPr lang="en-GB" sz="1400" dirty="0">
                        <a:effectLst/>
                        <a:latin typeface="+mn-lt"/>
                        <a:ea typeface="Calibri"/>
                        <a:cs typeface="Times New Roman"/>
                      </a:endParaRPr>
                    </a:p>
                  </a:txBody>
                  <a:tcPr marL="68580" marR="68580" marT="0" marB="0">
                    <a:solidFill>
                      <a:schemeClr val="bg1"/>
                    </a:solidFill>
                  </a:tcPr>
                </a:tc>
                <a:tc>
                  <a:txBody>
                    <a:bodyPr/>
                    <a:lstStyle/>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The FRI scientists were not responsive and so did not share findings with relevant stakeholders e.g., regulatory authorities, public.</a:t>
                      </a:r>
                      <a:endParaRPr lang="en-GB" sz="1400" dirty="0">
                        <a:effectLst/>
                        <a:latin typeface="+mn-lt"/>
                        <a:ea typeface="Calibri"/>
                        <a:cs typeface="Times New Roman"/>
                      </a:endParaRPr>
                    </a:p>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Rotary campaign was responsive and timely. It lessened public concerns and </a:t>
                      </a:r>
                      <a:r>
                        <a:rPr lang="en-GB" sz="1400" dirty="0" smtClean="0">
                          <a:effectLst/>
                          <a:latin typeface="+mn-lt"/>
                          <a:ea typeface="Times New Roman"/>
                          <a:cs typeface="Times New Roman"/>
                        </a:rPr>
                        <a:t>confusion from previous media reports.</a:t>
                      </a:r>
                      <a:endParaRPr lang="en-GB" sz="1400" dirty="0">
                        <a:effectLst/>
                        <a:latin typeface="+mn-lt"/>
                        <a:ea typeface="Calibri"/>
                        <a:cs typeface="Times New Roman"/>
                      </a:endParaRPr>
                    </a:p>
                  </a:txBody>
                  <a:tcPr marL="68580" marR="68580" marT="0" marB="0">
                    <a:solidFill>
                      <a:schemeClr val="bg1"/>
                    </a:solidFill>
                  </a:tcPr>
                </a:tc>
              </a:tr>
              <a:tr h="1879086">
                <a:tc>
                  <a:txBody>
                    <a:bodyPr/>
                    <a:lstStyle/>
                    <a:p>
                      <a:pPr lvl="0"/>
                      <a:r>
                        <a:rPr lang="en-GB" sz="1400" b="0" kern="1200" smtClean="0">
                          <a:solidFill>
                            <a:schemeClr val="tx1"/>
                          </a:solidFill>
                          <a:effectLst/>
                          <a:latin typeface="+mn-lt"/>
                          <a:ea typeface="+mn-ea"/>
                          <a:cs typeface="+mn-cs"/>
                        </a:rPr>
                        <a:t>Dialogue and stakeholder engagement</a:t>
                      </a:r>
                      <a:endParaRPr lang="en-GB" sz="1400" b="0" kern="1200">
                        <a:solidFill>
                          <a:schemeClr val="tx1"/>
                        </a:solidFill>
                        <a:effectLst/>
                        <a:latin typeface="+mn-lt"/>
                        <a:ea typeface="+mn-ea"/>
                        <a:cs typeface="+mn-cs"/>
                      </a:endParaRPr>
                    </a:p>
                  </a:txBody>
                  <a:tcPr marL="68580" marR="68580" marT="0" marB="0">
                    <a:solidFill>
                      <a:schemeClr val="bg1"/>
                    </a:solidFill>
                  </a:tcPr>
                </a:tc>
                <a:tc>
                  <a:txBody>
                    <a:bodyPr/>
                    <a:lstStyle/>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FRI was not proactive in interacting with the media . </a:t>
                      </a:r>
                      <a:endParaRPr lang="en-GB" sz="1400" dirty="0">
                        <a:effectLst/>
                        <a:latin typeface="+mn-lt"/>
                        <a:ea typeface="Calibri"/>
                        <a:cs typeface="Times New Roman"/>
                      </a:endParaRPr>
                    </a:p>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Rotary involved stakeholders (maize farmers, market traders, consumers, poultry farmers, feed mill operators, media houses, and national policy/decision-makers concerned with agriculture, health and trade), IITA and Rotary Clubs in Benin, Ghana, and Togo at the early stages of the campaign. </a:t>
                      </a:r>
                      <a:endParaRPr lang="en-GB" sz="1400" dirty="0">
                        <a:effectLst/>
                        <a:latin typeface="+mn-lt"/>
                        <a:ea typeface="Calibri"/>
                        <a:cs typeface="Times New Roman"/>
                      </a:endParaRPr>
                    </a:p>
                  </a:txBody>
                  <a:tcPr marL="68580" marR="68580" marT="0" marB="0">
                    <a:solidFill>
                      <a:schemeClr val="bg1"/>
                    </a:solidFill>
                  </a:tcPr>
                </a:tc>
              </a:tr>
            </a:tbl>
          </a:graphicData>
        </a:graphic>
      </p:graphicFrame>
      <p:sp>
        <p:nvSpPr>
          <p:cNvPr id="2" name="Title 1"/>
          <p:cNvSpPr>
            <a:spLocks noGrp="1"/>
          </p:cNvSpPr>
          <p:nvPr>
            <p:ph type="title"/>
          </p:nvPr>
        </p:nvSpPr>
        <p:spPr>
          <a:xfrm>
            <a:off x="457200" y="274638"/>
            <a:ext cx="8229600" cy="490066"/>
          </a:xfrm>
        </p:spPr>
        <p:txBody>
          <a:bodyPr>
            <a:normAutofit fontScale="90000"/>
          </a:bodyPr>
          <a:lstStyle/>
          <a:p>
            <a:r>
              <a:rPr lang="en-GB" dirty="0" smtClean="0"/>
              <a:t>Evidence of Good practices of RC</a:t>
            </a:r>
            <a:endParaRPr lang="en-GB" dirty="0"/>
          </a:p>
        </p:txBody>
      </p:sp>
      <p:pic>
        <p:nvPicPr>
          <p:cNvPr id="5" name="Picture 4"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459111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51779258"/>
              </p:ext>
            </p:extLst>
          </p:nvPr>
        </p:nvGraphicFramePr>
        <p:xfrm>
          <a:off x="467544" y="1268760"/>
          <a:ext cx="8229600" cy="4803267"/>
        </p:xfrm>
        <a:graphic>
          <a:graphicData uri="http://schemas.openxmlformats.org/drawingml/2006/table">
            <a:tbl>
              <a:tblPr firstRow="1" bandRow="1">
                <a:tableStyleId>{5940675A-B579-460E-94D1-54222C63F5DA}</a:tableStyleId>
              </a:tblPr>
              <a:tblGrid>
                <a:gridCol w="1882552"/>
                <a:gridCol w="6347048"/>
              </a:tblGrid>
              <a:tr h="370840">
                <a:tc>
                  <a:txBody>
                    <a:bodyPr/>
                    <a:lstStyle/>
                    <a:p>
                      <a:r>
                        <a:rPr lang="en-GB" dirty="0" smtClean="0"/>
                        <a:t>Principles of RC</a:t>
                      </a:r>
                      <a:endParaRPr lang="en-GB" dirty="0"/>
                    </a:p>
                  </a:txBody>
                  <a:tcPr>
                    <a:solidFill>
                      <a:schemeClr val="bg1"/>
                    </a:solidFill>
                  </a:tcPr>
                </a:tc>
                <a:tc>
                  <a:txBody>
                    <a:bodyPr/>
                    <a:lstStyle/>
                    <a:p>
                      <a:r>
                        <a:rPr lang="en-GB" dirty="0" smtClean="0"/>
                        <a:t>Evidence of application of good</a:t>
                      </a:r>
                      <a:r>
                        <a:rPr lang="en-GB" baseline="0" dirty="0" smtClean="0"/>
                        <a:t> practices of RC</a:t>
                      </a:r>
                      <a:endParaRPr lang="en-GB" dirty="0"/>
                    </a:p>
                  </a:txBody>
                  <a:tcPr>
                    <a:solidFill>
                      <a:schemeClr val="bg1"/>
                    </a:solidFill>
                  </a:tcPr>
                </a:tc>
              </a:tr>
              <a:tr h="370840">
                <a:tc>
                  <a:txBody>
                    <a:bodyPr/>
                    <a:lstStyle/>
                    <a:p>
                      <a:pPr>
                        <a:lnSpc>
                          <a:spcPct val="115000"/>
                        </a:lnSpc>
                        <a:spcBef>
                          <a:spcPts val="1000"/>
                        </a:spcBef>
                        <a:spcAft>
                          <a:spcPts val="0"/>
                        </a:spcAft>
                      </a:pPr>
                      <a:r>
                        <a:rPr lang="en-GB" sz="1400" b="0" dirty="0">
                          <a:solidFill>
                            <a:schemeClr val="tx1"/>
                          </a:solidFill>
                          <a:effectLst/>
                          <a:latin typeface="+mn-lt"/>
                          <a:ea typeface="Times New Roman"/>
                          <a:cs typeface="Times New Roman"/>
                        </a:rPr>
                        <a:t>Message development</a:t>
                      </a:r>
                      <a:endParaRPr lang="en-GB" sz="1400" b="1" dirty="0">
                        <a:solidFill>
                          <a:schemeClr val="tx1"/>
                        </a:solidFill>
                        <a:effectLst/>
                        <a:latin typeface="+mn-lt"/>
                        <a:ea typeface="Times New Roman"/>
                        <a:cs typeface="Times New Roman"/>
                      </a:endParaRPr>
                    </a:p>
                  </a:txBody>
                  <a:tcPr marL="68580" marR="68580" marT="0" marB="0">
                    <a:solidFill>
                      <a:schemeClr val="bg1"/>
                    </a:solidFill>
                  </a:tcPr>
                </a:tc>
                <a:tc>
                  <a:txBody>
                    <a:bodyPr/>
                    <a:lstStyle/>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Poorly done by FRI </a:t>
                      </a:r>
                      <a:r>
                        <a:rPr lang="en-GB" sz="1400" dirty="0" smtClean="0">
                          <a:effectLst/>
                          <a:latin typeface="+mn-lt"/>
                          <a:ea typeface="Times New Roman"/>
                          <a:cs typeface="Times New Roman"/>
                        </a:rPr>
                        <a:t>&amp; </a:t>
                      </a:r>
                      <a:r>
                        <a:rPr lang="en-GB" sz="1400" dirty="0">
                          <a:effectLst/>
                          <a:latin typeface="+mn-lt"/>
                          <a:ea typeface="Times New Roman"/>
                          <a:cs typeface="Times New Roman"/>
                        </a:rPr>
                        <a:t>media.</a:t>
                      </a:r>
                      <a:endParaRPr lang="en-GB" sz="1400" dirty="0">
                        <a:effectLst/>
                        <a:latin typeface="+mn-lt"/>
                        <a:ea typeface="Calibri"/>
                        <a:cs typeface="Times New Roman"/>
                      </a:endParaRPr>
                    </a:p>
                    <a:p>
                      <a:pPr marL="171450" indent="-1714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-Rotary </a:t>
                      </a:r>
                      <a:r>
                        <a:rPr lang="en-GB" sz="1400" dirty="0">
                          <a:effectLst/>
                          <a:latin typeface="+mn-lt"/>
                          <a:ea typeface="Times New Roman"/>
                          <a:cs typeface="Times New Roman"/>
                        </a:rPr>
                        <a:t>campaign message was </a:t>
                      </a:r>
                      <a:r>
                        <a:rPr lang="en-GB" sz="1400" dirty="0">
                          <a:solidFill>
                            <a:srgbClr val="FF0000"/>
                          </a:solidFill>
                          <a:effectLst/>
                          <a:latin typeface="+mn-lt"/>
                          <a:ea typeface="Times New Roman"/>
                          <a:cs typeface="Times New Roman"/>
                        </a:rPr>
                        <a:t>based on science and best practices</a:t>
                      </a:r>
                      <a:r>
                        <a:rPr lang="en-GB" sz="1400" dirty="0">
                          <a:effectLst/>
                          <a:latin typeface="+mn-lt"/>
                          <a:ea typeface="Times New Roman"/>
                          <a:cs typeface="Times New Roman"/>
                        </a:rPr>
                        <a:t> in </a:t>
                      </a:r>
                      <a:r>
                        <a:rPr lang="en-GB" sz="1400" dirty="0" err="1">
                          <a:effectLst/>
                          <a:latin typeface="+mn-lt"/>
                          <a:ea typeface="Times New Roman"/>
                          <a:cs typeface="Times New Roman"/>
                        </a:rPr>
                        <a:t>aflatoxin</a:t>
                      </a:r>
                      <a:r>
                        <a:rPr lang="en-GB" sz="1400" dirty="0">
                          <a:effectLst/>
                          <a:latin typeface="+mn-lt"/>
                          <a:ea typeface="Times New Roman"/>
                          <a:cs typeface="Times New Roman"/>
                        </a:rPr>
                        <a:t> control.</a:t>
                      </a:r>
                      <a:endParaRPr lang="en-GB" sz="1400" dirty="0">
                        <a:effectLst/>
                        <a:latin typeface="+mn-lt"/>
                        <a:ea typeface="Calibri"/>
                        <a:cs typeface="Times New Roman"/>
                      </a:endParaRPr>
                    </a:p>
                    <a:p>
                      <a:pPr marL="171450" indent="-171450">
                        <a:lnSpc>
                          <a:spcPct val="115000"/>
                        </a:lnSpc>
                        <a:spcAft>
                          <a:spcPts val="0"/>
                        </a:spcAft>
                        <a:buFont typeface="Arial" panose="020B0604020202020204" pitchFamily="34" charset="0"/>
                        <a:buChar char="•"/>
                      </a:pPr>
                      <a:r>
                        <a:rPr lang="en-GB" sz="1400" dirty="0">
                          <a:effectLst/>
                          <a:latin typeface="+mn-lt"/>
                          <a:ea typeface="Times New Roman"/>
                          <a:cs typeface="Times New Roman"/>
                        </a:rPr>
                        <a:t> </a:t>
                      </a:r>
                      <a:r>
                        <a:rPr lang="en-GB" sz="1400" dirty="0" smtClean="0">
                          <a:solidFill>
                            <a:srgbClr val="FF0000"/>
                          </a:solidFill>
                          <a:effectLst/>
                          <a:latin typeface="+mn-lt"/>
                          <a:ea typeface="Times New Roman"/>
                          <a:cs typeface="Times New Roman"/>
                        </a:rPr>
                        <a:t>Uncertainties</a:t>
                      </a:r>
                      <a:r>
                        <a:rPr lang="en-GB" sz="1400" dirty="0" smtClean="0">
                          <a:effectLst/>
                          <a:latin typeface="+mn-lt"/>
                          <a:ea typeface="Times New Roman"/>
                          <a:cs typeface="Times New Roman"/>
                        </a:rPr>
                        <a:t> </a:t>
                      </a:r>
                      <a:r>
                        <a:rPr lang="en-GB" sz="1400" dirty="0">
                          <a:effectLst/>
                          <a:latin typeface="+mn-lt"/>
                          <a:ea typeface="Times New Roman"/>
                          <a:cs typeface="Times New Roman"/>
                        </a:rPr>
                        <a:t>were </a:t>
                      </a:r>
                      <a:r>
                        <a:rPr lang="en-GB" sz="1400" b="1" dirty="0">
                          <a:effectLst/>
                          <a:latin typeface="+mn-lt"/>
                          <a:ea typeface="Times New Roman"/>
                          <a:cs typeface="Times New Roman"/>
                        </a:rPr>
                        <a:t>not</a:t>
                      </a:r>
                      <a:r>
                        <a:rPr lang="en-GB" sz="1400" dirty="0">
                          <a:effectLst/>
                          <a:latin typeface="+mn-lt"/>
                          <a:ea typeface="Times New Roman"/>
                          <a:cs typeface="Times New Roman"/>
                        </a:rPr>
                        <a:t> handled </a:t>
                      </a:r>
                      <a:r>
                        <a:rPr lang="en-GB" sz="1400" dirty="0" smtClean="0">
                          <a:effectLst/>
                          <a:latin typeface="+mn-lt"/>
                          <a:ea typeface="Times New Roman"/>
                          <a:cs typeface="Times New Roman"/>
                        </a:rPr>
                        <a:t>properly by the campaign. </a:t>
                      </a:r>
                      <a:r>
                        <a:rPr lang="en-GB" sz="1400" dirty="0">
                          <a:effectLst/>
                          <a:latin typeface="+mn-lt"/>
                          <a:ea typeface="Times New Roman"/>
                          <a:cs typeface="Times New Roman"/>
                        </a:rPr>
                        <a:t>Focus was on mouldy maize hence target audiences were not informed that non-visibly mouldy maize, </a:t>
                      </a:r>
                      <a:r>
                        <a:rPr lang="en-GB" sz="1400" dirty="0" smtClean="0">
                          <a:effectLst/>
                          <a:latin typeface="+mn-lt"/>
                          <a:ea typeface="Times New Roman"/>
                          <a:cs typeface="Times New Roman"/>
                        </a:rPr>
                        <a:t>processed maize </a:t>
                      </a:r>
                      <a:r>
                        <a:rPr lang="en-GB" sz="1400" dirty="0">
                          <a:effectLst/>
                          <a:latin typeface="+mn-lt"/>
                          <a:ea typeface="Times New Roman"/>
                          <a:cs typeface="Times New Roman"/>
                        </a:rPr>
                        <a:t>products or other foods could also be contaminated with </a:t>
                      </a:r>
                      <a:r>
                        <a:rPr lang="en-GB" sz="1400" dirty="0" err="1">
                          <a:effectLst/>
                          <a:latin typeface="+mn-lt"/>
                          <a:ea typeface="Times New Roman"/>
                          <a:cs typeface="Times New Roman"/>
                        </a:rPr>
                        <a:t>aflatoxin</a:t>
                      </a:r>
                      <a:r>
                        <a:rPr lang="en-GB" sz="1400" dirty="0">
                          <a:effectLst/>
                          <a:latin typeface="+mn-lt"/>
                          <a:ea typeface="Times New Roman"/>
                          <a:cs typeface="Times New Roman"/>
                        </a:rPr>
                        <a:t>. </a:t>
                      </a:r>
                      <a:endParaRPr lang="en-GB" sz="1400" dirty="0" smtClean="0">
                        <a:effectLst/>
                        <a:latin typeface="+mn-lt"/>
                        <a:ea typeface="Times New Roman"/>
                        <a:cs typeface="Times New Roman"/>
                      </a:endParaRPr>
                    </a:p>
                    <a:p>
                      <a:pPr marL="171450" indent="-171450">
                        <a:lnSpc>
                          <a:spcPct val="115000"/>
                        </a:lnSpc>
                        <a:spcAft>
                          <a:spcPts val="0"/>
                        </a:spcAft>
                        <a:buFont typeface="Arial" panose="020B0604020202020204" pitchFamily="34" charset="0"/>
                        <a:buChar char="•"/>
                      </a:pPr>
                      <a:r>
                        <a:rPr lang="en-GB" sz="1400" dirty="0" smtClean="0">
                          <a:solidFill>
                            <a:srgbClr val="FF0000"/>
                          </a:solidFill>
                          <a:effectLst/>
                          <a:latin typeface="+mn-lt"/>
                          <a:ea typeface="Times New Roman"/>
                          <a:cs typeface="Times New Roman"/>
                        </a:rPr>
                        <a:t>Cultural and social </a:t>
                      </a:r>
                      <a:r>
                        <a:rPr lang="en-GB" sz="1400" dirty="0">
                          <a:solidFill>
                            <a:srgbClr val="FF0000"/>
                          </a:solidFill>
                          <a:effectLst/>
                          <a:latin typeface="+mn-lt"/>
                          <a:ea typeface="Times New Roman"/>
                          <a:cs typeface="Times New Roman"/>
                        </a:rPr>
                        <a:t>sensitivity</a:t>
                      </a:r>
                      <a:r>
                        <a:rPr lang="en-GB" sz="1400" dirty="0">
                          <a:effectLst/>
                          <a:latin typeface="+mn-lt"/>
                          <a:ea typeface="Times New Roman"/>
                          <a:cs typeface="Times New Roman"/>
                        </a:rPr>
                        <a:t> </a:t>
                      </a:r>
                      <a:r>
                        <a:rPr lang="en-GB" sz="1400" dirty="0" smtClean="0">
                          <a:effectLst/>
                          <a:latin typeface="+mn-lt"/>
                          <a:ea typeface="Times New Roman"/>
                          <a:cs typeface="Times New Roman"/>
                        </a:rPr>
                        <a:t>were considered- </a:t>
                      </a:r>
                      <a:r>
                        <a:rPr lang="en-GB" sz="1400" dirty="0">
                          <a:effectLst/>
                          <a:latin typeface="+mn-lt"/>
                          <a:ea typeface="Times New Roman"/>
                          <a:cs typeface="Times New Roman"/>
                        </a:rPr>
                        <a:t>In Ghana, ‘mouldy maize’ was adopted as a proxy for </a:t>
                      </a:r>
                      <a:r>
                        <a:rPr lang="en-GB" sz="1400" dirty="0" err="1">
                          <a:effectLst/>
                          <a:latin typeface="+mn-lt"/>
                          <a:ea typeface="Times New Roman"/>
                          <a:cs typeface="Times New Roman"/>
                        </a:rPr>
                        <a:t>aflatoxin</a:t>
                      </a:r>
                      <a:r>
                        <a:rPr lang="en-GB" sz="1400" dirty="0">
                          <a:effectLst/>
                          <a:latin typeface="+mn-lt"/>
                          <a:ea typeface="Times New Roman"/>
                          <a:cs typeface="Times New Roman"/>
                        </a:rPr>
                        <a:t> contamination to avoid scaring the public away </a:t>
                      </a:r>
                      <a:r>
                        <a:rPr lang="en-GB" sz="1400" dirty="0" smtClean="0">
                          <a:effectLst/>
                          <a:latin typeface="+mn-lt"/>
                          <a:ea typeface="Times New Roman"/>
                          <a:cs typeface="Times New Roman"/>
                        </a:rPr>
                        <a:t> due </a:t>
                      </a:r>
                      <a:r>
                        <a:rPr lang="en-GB" sz="1400" dirty="0">
                          <a:effectLst/>
                          <a:latin typeface="+mn-lt"/>
                          <a:ea typeface="Times New Roman"/>
                          <a:cs typeface="Times New Roman"/>
                        </a:rPr>
                        <a:t>to 1998/99 publications </a:t>
                      </a:r>
                      <a:endParaRPr lang="en-GB" sz="1400" dirty="0" smtClean="0">
                        <a:effectLst/>
                        <a:latin typeface="+mn-lt"/>
                        <a:ea typeface="Times New Roman"/>
                        <a:cs typeface="Times New Roman"/>
                      </a:endParaRPr>
                    </a:p>
                    <a:p>
                      <a:pPr marL="171450" indent="-1714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Local </a:t>
                      </a:r>
                      <a:r>
                        <a:rPr lang="en-GB" sz="1400" dirty="0">
                          <a:effectLst/>
                          <a:latin typeface="+mn-lt"/>
                          <a:ea typeface="Times New Roman"/>
                          <a:cs typeface="Times New Roman"/>
                        </a:rPr>
                        <a:t>languages </a:t>
                      </a:r>
                      <a:r>
                        <a:rPr lang="en-GB" sz="1400" dirty="0" smtClean="0">
                          <a:effectLst/>
                          <a:latin typeface="+mn-lt"/>
                          <a:ea typeface="Times New Roman"/>
                          <a:cs typeface="Times New Roman"/>
                        </a:rPr>
                        <a:t>was used to </a:t>
                      </a:r>
                      <a:r>
                        <a:rPr lang="en-GB" sz="1400" dirty="0">
                          <a:effectLst/>
                          <a:latin typeface="+mn-lt"/>
                          <a:ea typeface="Times New Roman"/>
                          <a:cs typeface="Times New Roman"/>
                        </a:rPr>
                        <a:t>deliver the messages </a:t>
                      </a:r>
                      <a:r>
                        <a:rPr lang="en-GB" sz="1400" dirty="0" smtClean="0">
                          <a:effectLst/>
                          <a:latin typeface="+mn-lt"/>
                          <a:ea typeface="Times New Roman"/>
                          <a:cs typeface="Times New Roman"/>
                        </a:rPr>
                        <a:t>thus helping </a:t>
                      </a:r>
                      <a:r>
                        <a:rPr lang="en-GB" sz="1400" dirty="0">
                          <a:effectLst/>
                          <a:latin typeface="+mn-lt"/>
                          <a:ea typeface="Times New Roman"/>
                          <a:cs typeface="Times New Roman"/>
                        </a:rPr>
                        <a:t>in getting the information across various segments of the population. </a:t>
                      </a:r>
                      <a:endParaRPr lang="en-GB" sz="1400" dirty="0" smtClean="0">
                        <a:effectLst/>
                        <a:latin typeface="+mn-lt"/>
                        <a:ea typeface="Times New Roman"/>
                        <a:cs typeface="Times New Roman"/>
                      </a:endParaRPr>
                    </a:p>
                    <a:p>
                      <a:pPr marL="171450" indent="-1714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Message </a:t>
                      </a:r>
                      <a:r>
                        <a:rPr lang="en-GB" sz="1400" dirty="0">
                          <a:solidFill>
                            <a:srgbClr val="FF0000"/>
                          </a:solidFill>
                          <a:effectLst/>
                          <a:latin typeface="+mn-lt"/>
                          <a:ea typeface="Times New Roman"/>
                          <a:cs typeface="Times New Roman"/>
                        </a:rPr>
                        <a:t>did not indicate to traders alternative uses</a:t>
                      </a:r>
                      <a:r>
                        <a:rPr lang="en-GB" sz="1400" dirty="0">
                          <a:effectLst/>
                          <a:latin typeface="+mn-lt"/>
                          <a:ea typeface="Times New Roman"/>
                          <a:cs typeface="Times New Roman"/>
                        </a:rPr>
                        <a:t> (if any) of mouldy </a:t>
                      </a:r>
                      <a:r>
                        <a:rPr lang="en-GB" sz="1400" dirty="0" smtClean="0">
                          <a:effectLst/>
                          <a:latin typeface="+mn-lt"/>
                          <a:ea typeface="Times New Roman"/>
                          <a:cs typeface="Times New Roman"/>
                        </a:rPr>
                        <a:t>grains</a:t>
                      </a:r>
                      <a:r>
                        <a:rPr lang="en-GB" sz="1400" b="1" dirty="0" smtClean="0">
                          <a:effectLst/>
                          <a:latin typeface="+mn-lt"/>
                          <a:ea typeface="Times New Roman"/>
                          <a:cs typeface="Times New Roman"/>
                        </a:rPr>
                        <a:t>.</a:t>
                      </a:r>
                    </a:p>
                    <a:p>
                      <a:pPr marL="628650" lvl="1" indent="-1714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The </a:t>
                      </a:r>
                      <a:r>
                        <a:rPr lang="en-GB" sz="1400" dirty="0">
                          <a:effectLst/>
                          <a:latin typeface="+mn-lt"/>
                          <a:ea typeface="Times New Roman"/>
                          <a:cs typeface="Times New Roman"/>
                        </a:rPr>
                        <a:t>result is that mouldy grains are likely to remain in the food chain, e.g., they can be processed </a:t>
                      </a:r>
                      <a:r>
                        <a:rPr lang="en-GB" sz="1400" dirty="0" smtClean="0">
                          <a:effectLst/>
                          <a:latin typeface="+mn-lt"/>
                          <a:ea typeface="Times New Roman"/>
                          <a:cs typeface="Times New Roman"/>
                        </a:rPr>
                        <a:t>into </a:t>
                      </a:r>
                      <a:r>
                        <a:rPr lang="en-GB" sz="1400" dirty="0">
                          <a:effectLst/>
                          <a:latin typeface="+mn-lt"/>
                          <a:ea typeface="Times New Roman"/>
                          <a:cs typeface="Times New Roman"/>
                        </a:rPr>
                        <a:t>maize flour, maize dough (for </a:t>
                      </a:r>
                      <a:r>
                        <a:rPr lang="en-GB" sz="1400" dirty="0" err="1">
                          <a:effectLst/>
                          <a:latin typeface="+mn-lt"/>
                          <a:ea typeface="Times New Roman"/>
                          <a:cs typeface="Times New Roman"/>
                        </a:rPr>
                        <a:t>kenkey</a:t>
                      </a:r>
                      <a:r>
                        <a:rPr lang="en-GB" sz="1400" dirty="0">
                          <a:effectLst/>
                          <a:latin typeface="+mn-lt"/>
                          <a:ea typeface="Times New Roman"/>
                          <a:cs typeface="Times New Roman"/>
                        </a:rPr>
                        <a:t> or </a:t>
                      </a:r>
                      <a:r>
                        <a:rPr lang="en-GB" sz="1400" dirty="0" err="1">
                          <a:effectLst/>
                          <a:latin typeface="+mn-lt"/>
                          <a:ea typeface="Times New Roman"/>
                          <a:cs typeface="Times New Roman"/>
                        </a:rPr>
                        <a:t>banku</a:t>
                      </a:r>
                      <a:r>
                        <a:rPr lang="en-GB" sz="1400" dirty="0">
                          <a:effectLst/>
                          <a:latin typeface="+mn-lt"/>
                          <a:ea typeface="Times New Roman"/>
                          <a:cs typeface="Times New Roman"/>
                        </a:rPr>
                        <a:t>) or roasted and milled into flour. </a:t>
                      </a:r>
                      <a:endParaRPr lang="en-GB" sz="1400" dirty="0">
                        <a:effectLst/>
                        <a:latin typeface="+mn-lt"/>
                        <a:ea typeface="Calibri"/>
                        <a:cs typeface="Times New Roman"/>
                      </a:endParaRPr>
                    </a:p>
                  </a:txBody>
                  <a:tcPr marL="68580" marR="68580" marT="0" marB="0">
                    <a:solidFill>
                      <a:schemeClr val="bg1"/>
                    </a:solidFill>
                  </a:tcPr>
                </a:tc>
              </a:tr>
            </a:tbl>
          </a:graphicData>
        </a:graphic>
      </p:graphicFrame>
      <p:sp>
        <p:nvSpPr>
          <p:cNvPr id="2" name="Title 1"/>
          <p:cNvSpPr>
            <a:spLocks noGrp="1"/>
          </p:cNvSpPr>
          <p:nvPr>
            <p:ph type="title"/>
          </p:nvPr>
        </p:nvSpPr>
        <p:spPr>
          <a:xfrm>
            <a:off x="457200" y="274638"/>
            <a:ext cx="8229600" cy="706090"/>
          </a:xfrm>
        </p:spPr>
        <p:txBody>
          <a:bodyPr>
            <a:normAutofit fontScale="90000"/>
          </a:bodyPr>
          <a:lstStyle/>
          <a:p>
            <a:r>
              <a:rPr lang="en-GB" dirty="0"/>
              <a:t>Evidence of Good practices of RC</a:t>
            </a:r>
          </a:p>
        </p:txBody>
      </p:sp>
      <p:pic>
        <p:nvPicPr>
          <p:cNvPr id="5" name="Picture 4"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693289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534869075"/>
              </p:ext>
            </p:extLst>
          </p:nvPr>
        </p:nvGraphicFramePr>
        <p:xfrm>
          <a:off x="457200" y="908720"/>
          <a:ext cx="8229600" cy="4051369"/>
        </p:xfrm>
        <a:graphic>
          <a:graphicData uri="http://schemas.openxmlformats.org/drawingml/2006/table">
            <a:tbl>
              <a:tblPr firstRow="1" bandRow="1">
                <a:tableStyleId>{5940675A-B579-460E-94D1-54222C63F5DA}</a:tableStyleId>
              </a:tblPr>
              <a:tblGrid>
                <a:gridCol w="4114800"/>
                <a:gridCol w="4114800"/>
              </a:tblGrid>
              <a:tr h="720080">
                <a:tc>
                  <a:txBody>
                    <a:bodyPr/>
                    <a:lstStyle/>
                    <a:p>
                      <a:r>
                        <a:rPr lang="en-GB" dirty="0" smtClean="0"/>
                        <a:t>Principles</a:t>
                      </a:r>
                      <a:r>
                        <a:rPr lang="en-GB" baseline="0" dirty="0" smtClean="0"/>
                        <a:t> of RC</a:t>
                      </a:r>
                      <a:endParaRPr lang="en-GB" dirty="0"/>
                    </a:p>
                  </a:txBody>
                  <a:tcPr>
                    <a:solidFill>
                      <a:schemeClr val="bg1"/>
                    </a:solidFill>
                  </a:tcPr>
                </a:tc>
                <a:tc>
                  <a:txBody>
                    <a:bodyPr/>
                    <a:lstStyle/>
                    <a:p>
                      <a:r>
                        <a:rPr lang="en-GB" dirty="0" smtClean="0"/>
                        <a:t>Evidence of application</a:t>
                      </a:r>
                      <a:endParaRPr lang="en-GB" dirty="0"/>
                    </a:p>
                  </a:txBody>
                  <a:tcPr>
                    <a:solidFill>
                      <a:schemeClr val="bg1"/>
                    </a:solidFill>
                  </a:tcPr>
                </a:tc>
              </a:tr>
              <a:tr h="3331289">
                <a:tc>
                  <a:txBody>
                    <a:bodyPr/>
                    <a:lstStyle/>
                    <a:p>
                      <a:pPr>
                        <a:lnSpc>
                          <a:spcPct val="115000"/>
                        </a:lnSpc>
                        <a:spcBef>
                          <a:spcPts val="1000"/>
                        </a:spcBef>
                        <a:spcAft>
                          <a:spcPts val="0"/>
                        </a:spcAft>
                      </a:pPr>
                      <a:r>
                        <a:rPr lang="en-GB" sz="1800" b="0" dirty="0">
                          <a:solidFill>
                            <a:schemeClr val="tx1"/>
                          </a:solidFill>
                          <a:effectLst/>
                          <a:latin typeface="+mn-lt"/>
                          <a:ea typeface="Times New Roman"/>
                          <a:cs typeface="Times New Roman"/>
                        </a:rPr>
                        <a:t>Communication </a:t>
                      </a:r>
                      <a:r>
                        <a:rPr lang="en-GB" sz="1800" b="0" dirty="0" smtClean="0">
                          <a:solidFill>
                            <a:schemeClr val="tx1"/>
                          </a:solidFill>
                          <a:effectLst/>
                          <a:latin typeface="+mn-lt"/>
                          <a:ea typeface="Times New Roman"/>
                          <a:cs typeface="Times New Roman"/>
                        </a:rPr>
                        <a:t>Channels</a:t>
                      </a:r>
                      <a:endParaRPr lang="en-GB" sz="1800" b="1" dirty="0">
                        <a:solidFill>
                          <a:schemeClr val="tx1"/>
                        </a:solidFill>
                        <a:effectLst/>
                        <a:latin typeface="+mn-lt"/>
                        <a:ea typeface="Times New Roman"/>
                        <a:cs typeface="Times New Roman"/>
                      </a:endParaRPr>
                    </a:p>
                  </a:txBody>
                  <a:tcPr marL="68580" marR="68580" marT="0" marB="0">
                    <a:solidFill>
                      <a:schemeClr val="bg1"/>
                    </a:solidFill>
                  </a:tcPr>
                </a:tc>
                <a:tc>
                  <a:txBody>
                    <a:bodyPr/>
                    <a:lstStyle/>
                    <a:p>
                      <a:pPr>
                        <a:spcAft>
                          <a:spcPts val="0"/>
                        </a:spcAft>
                      </a:pPr>
                      <a:r>
                        <a:rPr lang="en-GB" sz="1800" dirty="0">
                          <a:effectLst/>
                          <a:latin typeface="+mn-lt"/>
                          <a:ea typeface="Times New Roman"/>
                        </a:rPr>
                        <a:t>The Rotary campaign used a combination of channels including Promotional material </a:t>
                      </a:r>
                      <a:r>
                        <a:rPr lang="en-GB" sz="1800" dirty="0" smtClean="0">
                          <a:effectLst/>
                          <a:latin typeface="+mn-lt"/>
                          <a:ea typeface="Times New Roman"/>
                        </a:rPr>
                        <a:t>(e.g., </a:t>
                      </a:r>
                      <a:r>
                        <a:rPr lang="en-GB" sz="1800" dirty="0">
                          <a:effectLst/>
                          <a:latin typeface="+mn-lt"/>
                          <a:ea typeface="Times New Roman"/>
                        </a:rPr>
                        <a:t>t-shirts and caps, car </a:t>
                      </a:r>
                      <a:r>
                        <a:rPr lang="en-GB" sz="1800" dirty="0" smtClean="0">
                          <a:effectLst/>
                          <a:latin typeface="+mn-lt"/>
                          <a:ea typeface="Times New Roman"/>
                        </a:rPr>
                        <a:t>stickers), </a:t>
                      </a:r>
                      <a:r>
                        <a:rPr lang="en-GB" sz="1800" dirty="0">
                          <a:effectLst/>
                          <a:latin typeface="+mn-lt"/>
                          <a:ea typeface="Times New Roman"/>
                        </a:rPr>
                        <a:t>Television &amp; radio broadcasts, </a:t>
                      </a:r>
                      <a:r>
                        <a:rPr lang="en-GB" sz="1800" dirty="0" smtClean="0">
                          <a:effectLst/>
                          <a:latin typeface="+mn-lt"/>
                          <a:ea typeface="Times New Roman"/>
                        </a:rPr>
                        <a:t>live role-plays,  interpersonal </a:t>
                      </a:r>
                      <a:r>
                        <a:rPr lang="en-GB" sz="1800" dirty="0">
                          <a:effectLst/>
                          <a:latin typeface="+mn-lt"/>
                          <a:ea typeface="Times New Roman"/>
                        </a:rPr>
                        <a:t>contacts at social centres; </a:t>
                      </a:r>
                      <a:r>
                        <a:rPr lang="en-GB" sz="1800" dirty="0" smtClean="0">
                          <a:effectLst/>
                          <a:latin typeface="+mn-lt"/>
                          <a:ea typeface="Times New Roman"/>
                        </a:rPr>
                        <a:t>community workshops, focus </a:t>
                      </a:r>
                      <a:r>
                        <a:rPr lang="en-GB" sz="1800" dirty="0">
                          <a:effectLst/>
                          <a:latin typeface="+mn-lt"/>
                          <a:ea typeface="Times New Roman"/>
                        </a:rPr>
                        <a:t>group talks with opinion leaders; National </a:t>
                      </a:r>
                      <a:r>
                        <a:rPr lang="en-GB" sz="1800" dirty="0" err="1">
                          <a:effectLst/>
                          <a:latin typeface="+mn-lt"/>
                          <a:ea typeface="Times New Roman"/>
                        </a:rPr>
                        <a:t>aflatoxin</a:t>
                      </a:r>
                      <a:r>
                        <a:rPr lang="en-GB" sz="1800" dirty="0">
                          <a:effectLst/>
                          <a:latin typeface="+mn-lt"/>
                          <a:ea typeface="Times New Roman"/>
                        </a:rPr>
                        <a:t> quiz competition in </a:t>
                      </a:r>
                      <a:r>
                        <a:rPr lang="en-GB" sz="1800" dirty="0" smtClean="0">
                          <a:effectLst/>
                          <a:latin typeface="+mn-lt"/>
                          <a:ea typeface="Times New Roman"/>
                        </a:rPr>
                        <a:t>schools </a:t>
                      </a:r>
                      <a:endParaRPr lang="en-GB" sz="1800" dirty="0">
                        <a:effectLst/>
                        <a:latin typeface="+mn-lt"/>
                        <a:ea typeface="Calibri"/>
                        <a:cs typeface="Times New Roman"/>
                      </a:endParaRPr>
                    </a:p>
                    <a:p>
                      <a:pPr>
                        <a:lnSpc>
                          <a:spcPct val="115000"/>
                        </a:lnSpc>
                        <a:spcAft>
                          <a:spcPts val="0"/>
                        </a:spcAft>
                      </a:pPr>
                      <a:r>
                        <a:rPr lang="en-GB" sz="1800" b="1" dirty="0">
                          <a:effectLst/>
                          <a:latin typeface="+mn-lt"/>
                          <a:ea typeface="Times New Roman"/>
                          <a:cs typeface="Times New Roman"/>
                        </a:rPr>
                        <a:t> </a:t>
                      </a:r>
                      <a:endParaRPr lang="en-GB" sz="1800" dirty="0">
                        <a:effectLst/>
                        <a:latin typeface="+mn-lt"/>
                        <a:ea typeface="Calibri"/>
                        <a:cs typeface="Times New Roman"/>
                      </a:endParaRPr>
                    </a:p>
                  </a:txBody>
                  <a:tcPr marL="68580" marR="68580" marT="0" marB="0">
                    <a:solidFill>
                      <a:schemeClr val="bg1"/>
                    </a:solidFill>
                  </a:tcPr>
                </a:tc>
              </a:tr>
            </a:tbl>
          </a:graphicData>
        </a:graphic>
      </p:graphicFrame>
      <p:pic>
        <p:nvPicPr>
          <p:cNvPr id="5" name="Picture 4"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954432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597235401"/>
              </p:ext>
            </p:extLst>
          </p:nvPr>
        </p:nvGraphicFramePr>
        <p:xfrm>
          <a:off x="467544" y="692696"/>
          <a:ext cx="8229600" cy="6018403"/>
        </p:xfrm>
        <a:graphic>
          <a:graphicData uri="http://schemas.openxmlformats.org/drawingml/2006/table">
            <a:tbl>
              <a:tblPr firstRow="1" bandRow="1">
                <a:tableStyleId>{5940675A-B579-460E-94D1-54222C63F5DA}</a:tableStyleId>
              </a:tblPr>
              <a:tblGrid>
                <a:gridCol w="3178696"/>
                <a:gridCol w="5050904"/>
              </a:tblGrid>
              <a:tr h="216024">
                <a:tc>
                  <a:txBody>
                    <a:bodyPr/>
                    <a:lstStyle/>
                    <a:p>
                      <a:endParaRPr lang="en-GB" dirty="0"/>
                    </a:p>
                  </a:txBody>
                  <a:tcPr>
                    <a:solidFill>
                      <a:schemeClr val="bg1"/>
                    </a:solidFill>
                  </a:tcPr>
                </a:tc>
                <a:tc>
                  <a:txBody>
                    <a:bodyPr/>
                    <a:lstStyle/>
                    <a:p>
                      <a:endParaRPr lang="en-GB" dirty="0"/>
                    </a:p>
                  </a:txBody>
                  <a:tcPr>
                    <a:solidFill>
                      <a:schemeClr val="bg1"/>
                    </a:solidFill>
                  </a:tcPr>
                </a:tc>
              </a:tr>
              <a:tr h="370840">
                <a:tc>
                  <a:txBody>
                    <a:bodyPr/>
                    <a:lstStyle/>
                    <a:p>
                      <a:pPr>
                        <a:lnSpc>
                          <a:spcPct val="115000"/>
                        </a:lnSpc>
                        <a:spcAft>
                          <a:spcPts val="0"/>
                        </a:spcAft>
                      </a:pPr>
                      <a:r>
                        <a:rPr lang="en-GB" sz="1400" b="1" dirty="0">
                          <a:effectLst/>
                          <a:latin typeface="+mn-lt"/>
                          <a:ea typeface="Times New Roman"/>
                          <a:cs typeface="Times New Roman"/>
                        </a:rPr>
                        <a:t>Infuse RC into policy/decision making process</a:t>
                      </a:r>
                      <a:endParaRPr lang="en-GB" sz="1400" dirty="0">
                        <a:effectLst/>
                        <a:latin typeface="+mn-lt"/>
                        <a:ea typeface="Calibri"/>
                        <a:cs typeface="Times New Roman"/>
                      </a:endParaRPr>
                    </a:p>
                  </a:txBody>
                  <a:tcPr marL="68580" marR="68580" marT="0" marB="0">
                    <a:solidFill>
                      <a:schemeClr val="bg1"/>
                    </a:solidFill>
                  </a:tcPr>
                </a:tc>
                <a:tc>
                  <a:txBody>
                    <a:bodyPr/>
                    <a:lstStyle/>
                    <a:p>
                      <a:pPr marL="285750" indent="-2857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Not done. </a:t>
                      </a:r>
                    </a:p>
                    <a:p>
                      <a:pPr>
                        <a:lnSpc>
                          <a:spcPct val="115000"/>
                        </a:lnSpc>
                        <a:spcAft>
                          <a:spcPts val="0"/>
                        </a:spcAft>
                      </a:pPr>
                      <a:r>
                        <a:rPr lang="en-GB" sz="1400" dirty="0" smtClean="0">
                          <a:effectLst/>
                          <a:latin typeface="+mn-lt"/>
                          <a:ea typeface="Times New Roman"/>
                          <a:cs typeface="Times New Roman"/>
                        </a:rPr>
                        <a:t>After </a:t>
                      </a:r>
                      <a:r>
                        <a:rPr lang="en-GB" sz="1400" dirty="0">
                          <a:effectLst/>
                          <a:latin typeface="+mn-lt"/>
                          <a:ea typeface="Times New Roman"/>
                          <a:cs typeface="Times New Roman"/>
                        </a:rPr>
                        <a:t>the Rotary campaign there has not been any national </a:t>
                      </a:r>
                      <a:r>
                        <a:rPr lang="en-GB" sz="1400" dirty="0" err="1">
                          <a:effectLst/>
                          <a:latin typeface="+mn-lt"/>
                          <a:ea typeface="Times New Roman"/>
                          <a:cs typeface="Times New Roman"/>
                        </a:rPr>
                        <a:t>aflatoxin</a:t>
                      </a:r>
                      <a:r>
                        <a:rPr lang="en-GB" sz="1400" dirty="0">
                          <a:effectLst/>
                          <a:latin typeface="+mn-lt"/>
                          <a:ea typeface="Times New Roman"/>
                          <a:cs typeface="Times New Roman"/>
                        </a:rPr>
                        <a:t> awareness programme in Ghana. </a:t>
                      </a:r>
                      <a:endParaRPr lang="en-GB" sz="1400" dirty="0">
                        <a:effectLst/>
                        <a:latin typeface="+mn-lt"/>
                        <a:ea typeface="Calibri"/>
                        <a:cs typeface="Times New Roman"/>
                      </a:endParaRPr>
                    </a:p>
                    <a:p>
                      <a:pPr>
                        <a:lnSpc>
                          <a:spcPct val="115000"/>
                        </a:lnSpc>
                        <a:spcAft>
                          <a:spcPts val="0"/>
                        </a:spcAft>
                      </a:pPr>
                      <a:r>
                        <a:rPr lang="en-GB" sz="1400" dirty="0">
                          <a:effectLst/>
                          <a:latin typeface="+mn-lt"/>
                          <a:ea typeface="Times New Roman"/>
                          <a:cs typeface="Times New Roman"/>
                        </a:rPr>
                        <a:t> </a:t>
                      </a:r>
                      <a:endParaRPr lang="en-GB" sz="1400" dirty="0">
                        <a:effectLst/>
                        <a:latin typeface="+mn-lt"/>
                        <a:ea typeface="Calibri"/>
                        <a:cs typeface="Times New Roman"/>
                      </a:endParaRPr>
                    </a:p>
                    <a:p>
                      <a:pPr marL="285750" indent="-285750">
                        <a:lnSpc>
                          <a:spcPct val="115000"/>
                        </a:lnSpc>
                        <a:spcAft>
                          <a:spcPts val="0"/>
                        </a:spcAft>
                        <a:buFont typeface="Arial" panose="020B0604020202020204" pitchFamily="34" charset="0"/>
                        <a:buChar char="•"/>
                      </a:pPr>
                      <a:r>
                        <a:rPr lang="en-GB" sz="1400" dirty="0">
                          <a:effectLst/>
                          <a:latin typeface="+mn-lt"/>
                          <a:ea typeface="Times New Roman"/>
                          <a:cs typeface="Times New Roman"/>
                        </a:rPr>
                        <a:t>However, some activities are on-going to address the contamination </a:t>
                      </a:r>
                      <a:r>
                        <a:rPr lang="en-GB" sz="1400" dirty="0" smtClean="0">
                          <a:effectLst/>
                          <a:latin typeface="+mn-lt"/>
                          <a:ea typeface="Times New Roman"/>
                          <a:cs typeface="Times New Roman"/>
                        </a:rPr>
                        <a:t>in </a:t>
                      </a:r>
                      <a:r>
                        <a:rPr lang="en-GB" sz="1400" dirty="0">
                          <a:effectLst/>
                          <a:latin typeface="+mn-lt"/>
                          <a:ea typeface="Times New Roman"/>
                          <a:cs typeface="Times New Roman"/>
                        </a:rPr>
                        <a:t>products meant for export. </a:t>
                      </a:r>
                      <a:endParaRPr lang="en-GB" sz="1400" dirty="0" smtClean="0">
                        <a:effectLst/>
                        <a:latin typeface="+mn-lt"/>
                        <a:ea typeface="Times New Roman"/>
                        <a:cs typeface="Times New Roman"/>
                      </a:endParaRPr>
                    </a:p>
                    <a:p>
                      <a:pPr marL="285750" indent="-285750">
                        <a:lnSpc>
                          <a:spcPct val="115000"/>
                        </a:lnSpc>
                        <a:spcAft>
                          <a:spcPts val="0"/>
                        </a:spcAft>
                        <a:buFont typeface="Arial" panose="020B0604020202020204" pitchFamily="34" charset="0"/>
                        <a:buChar char="•"/>
                      </a:pPr>
                      <a:r>
                        <a:rPr lang="en-GB" sz="1400" dirty="0" smtClean="0">
                          <a:effectLst/>
                          <a:latin typeface="+mn-lt"/>
                          <a:ea typeface="Times New Roman"/>
                          <a:cs typeface="Times New Roman"/>
                        </a:rPr>
                        <a:t>This </a:t>
                      </a:r>
                      <a:r>
                        <a:rPr lang="en-GB" sz="1400" dirty="0">
                          <a:effectLst/>
                          <a:latin typeface="+mn-lt"/>
                          <a:ea typeface="Times New Roman"/>
                          <a:cs typeface="Times New Roman"/>
                        </a:rPr>
                        <a:t>is likely to have a positive impact on the export markets </a:t>
                      </a:r>
                      <a:r>
                        <a:rPr lang="en-GB" sz="1400" dirty="0">
                          <a:solidFill>
                            <a:srgbClr val="FF0000"/>
                          </a:solidFill>
                          <a:effectLst/>
                          <a:latin typeface="+mn-lt"/>
                          <a:ea typeface="Times New Roman"/>
                          <a:cs typeface="Times New Roman"/>
                        </a:rPr>
                        <a:t>but unlikely to benefit the Ghanaian public</a:t>
                      </a:r>
                      <a:r>
                        <a:rPr lang="en-GB" sz="1400" dirty="0">
                          <a:effectLst/>
                          <a:latin typeface="+mn-lt"/>
                          <a:ea typeface="Times New Roman"/>
                          <a:cs typeface="Times New Roman"/>
                        </a:rPr>
                        <a:t>. </a:t>
                      </a:r>
                      <a:endParaRPr lang="en-GB" sz="1400" dirty="0">
                        <a:effectLst/>
                        <a:latin typeface="+mn-lt"/>
                        <a:ea typeface="Calibri"/>
                        <a:cs typeface="Times New Roman"/>
                      </a:endParaRPr>
                    </a:p>
                    <a:p>
                      <a:pPr>
                        <a:lnSpc>
                          <a:spcPct val="115000"/>
                        </a:lnSpc>
                        <a:spcAft>
                          <a:spcPts val="0"/>
                        </a:spcAft>
                      </a:pPr>
                      <a:r>
                        <a:rPr lang="en-GB" sz="1400" dirty="0">
                          <a:effectLst/>
                          <a:latin typeface="+mn-lt"/>
                          <a:ea typeface="Times New Roman"/>
                          <a:cs typeface="Times New Roman"/>
                        </a:rPr>
                        <a:t> </a:t>
                      </a:r>
                      <a:endParaRPr lang="en-GB" sz="1400" dirty="0">
                        <a:effectLst/>
                        <a:latin typeface="+mn-lt"/>
                        <a:ea typeface="Calibri"/>
                        <a:cs typeface="Times New Roman"/>
                      </a:endParaRPr>
                    </a:p>
                    <a:p>
                      <a:pPr>
                        <a:lnSpc>
                          <a:spcPct val="115000"/>
                        </a:lnSpc>
                        <a:spcAft>
                          <a:spcPts val="0"/>
                        </a:spcAft>
                      </a:pPr>
                      <a:r>
                        <a:rPr lang="en-GB" sz="1400" dirty="0">
                          <a:effectLst/>
                          <a:latin typeface="+mn-lt"/>
                          <a:ea typeface="Times New Roman"/>
                          <a:cs typeface="Times New Roman"/>
                        </a:rPr>
                        <a:t> </a:t>
                      </a:r>
                      <a:r>
                        <a:rPr lang="en-GB" sz="1400" dirty="0" smtClean="0">
                          <a:effectLst/>
                          <a:latin typeface="+mn-lt"/>
                          <a:ea typeface="Times New Roman"/>
                          <a:cs typeface="Times New Roman"/>
                        </a:rPr>
                        <a:t>ECOWAS </a:t>
                      </a:r>
                      <a:r>
                        <a:rPr lang="en-GB" sz="1400" dirty="0" err="1">
                          <a:effectLst/>
                          <a:latin typeface="+mn-lt"/>
                          <a:ea typeface="Times New Roman"/>
                          <a:cs typeface="Times New Roman"/>
                        </a:rPr>
                        <a:t>aflatoxin</a:t>
                      </a:r>
                      <a:r>
                        <a:rPr lang="en-GB" sz="1400" dirty="0">
                          <a:effectLst/>
                          <a:latin typeface="+mn-lt"/>
                          <a:ea typeface="Times New Roman"/>
                          <a:cs typeface="Times New Roman"/>
                        </a:rPr>
                        <a:t> control strategy seeks to  </a:t>
                      </a:r>
                      <a:endParaRPr lang="en-GB" sz="1400" dirty="0">
                        <a:effectLst/>
                        <a:latin typeface="+mn-lt"/>
                        <a:ea typeface="Calibri"/>
                        <a:cs typeface="Times New Roman"/>
                      </a:endParaRPr>
                    </a:p>
                    <a:p>
                      <a:pPr marL="342900" lvl="0" indent="-342900">
                        <a:lnSpc>
                          <a:spcPct val="115000"/>
                        </a:lnSpc>
                        <a:spcAft>
                          <a:spcPts val="1000"/>
                        </a:spcAft>
                        <a:buFont typeface="Symbol"/>
                        <a:buChar char=""/>
                      </a:pPr>
                      <a:r>
                        <a:rPr lang="en-GB" sz="1400" dirty="0">
                          <a:effectLst/>
                          <a:latin typeface="+mn-lt"/>
                          <a:ea typeface="Times New Roman"/>
                        </a:rPr>
                        <a:t>Design country awareness creation strategies and harmonize them across the region.</a:t>
                      </a:r>
                    </a:p>
                    <a:p>
                      <a:pPr marL="342900" lvl="0" indent="-342900">
                        <a:lnSpc>
                          <a:spcPct val="115000"/>
                        </a:lnSpc>
                        <a:spcAft>
                          <a:spcPts val="1000"/>
                        </a:spcAft>
                        <a:buFont typeface="Symbol"/>
                        <a:buChar char=""/>
                      </a:pPr>
                      <a:r>
                        <a:rPr lang="en-GB" sz="1400" dirty="0">
                          <a:effectLst/>
                          <a:latin typeface="+mn-lt"/>
                          <a:ea typeface="Times New Roman"/>
                        </a:rPr>
                        <a:t>Promote discourse and communication through country and regional workshops.</a:t>
                      </a:r>
                    </a:p>
                    <a:p>
                      <a:pPr marL="342900" lvl="0" indent="-342900">
                        <a:lnSpc>
                          <a:spcPct val="115000"/>
                        </a:lnSpc>
                        <a:spcAft>
                          <a:spcPts val="1000"/>
                        </a:spcAft>
                        <a:buFont typeface="Symbol"/>
                        <a:buChar char=""/>
                      </a:pPr>
                      <a:r>
                        <a:rPr lang="en-GB" sz="1400" dirty="0">
                          <a:effectLst/>
                          <a:latin typeface="+mn-lt"/>
                          <a:ea typeface="Times New Roman"/>
                        </a:rPr>
                        <a:t>Conduct policy advocacy at country level.</a:t>
                      </a:r>
                    </a:p>
                    <a:p>
                      <a:pPr marL="342900" lvl="0" indent="-342900">
                        <a:lnSpc>
                          <a:spcPct val="115000"/>
                        </a:lnSpc>
                        <a:spcAft>
                          <a:spcPts val="1000"/>
                        </a:spcAft>
                        <a:buFont typeface="Symbol"/>
                        <a:buChar char=""/>
                      </a:pPr>
                      <a:r>
                        <a:rPr lang="en-GB" sz="1400" dirty="0">
                          <a:effectLst/>
                          <a:latin typeface="+mn-lt"/>
                          <a:ea typeface="Times New Roman"/>
                        </a:rPr>
                        <a:t>Create and formalize national </a:t>
                      </a:r>
                      <a:r>
                        <a:rPr lang="en-GB" sz="1400" dirty="0" err="1">
                          <a:effectLst/>
                          <a:latin typeface="+mn-lt"/>
                          <a:ea typeface="Times New Roman"/>
                        </a:rPr>
                        <a:t>Mycotoxin</a:t>
                      </a:r>
                      <a:r>
                        <a:rPr lang="en-GB" sz="1400" dirty="0">
                          <a:effectLst/>
                          <a:latin typeface="+mn-lt"/>
                          <a:ea typeface="Times New Roman"/>
                        </a:rPr>
                        <a:t> Associations as an instrument of awareness raising among the general public as well as interaction among stakeholders (already in Nigeria).</a:t>
                      </a:r>
                    </a:p>
                    <a:p>
                      <a:pPr marL="342900" lvl="0" indent="-342900">
                        <a:lnSpc>
                          <a:spcPct val="115000"/>
                        </a:lnSpc>
                        <a:spcAft>
                          <a:spcPts val="0"/>
                        </a:spcAft>
                        <a:buFont typeface="Symbol"/>
                        <a:buChar char=""/>
                      </a:pPr>
                      <a:r>
                        <a:rPr lang="en-GB" sz="1400" dirty="0">
                          <a:effectLst/>
                          <a:latin typeface="+mn-lt"/>
                          <a:ea typeface="Times New Roman"/>
                        </a:rPr>
                        <a:t>Establish a West African </a:t>
                      </a:r>
                      <a:r>
                        <a:rPr lang="en-GB" sz="1400" dirty="0" err="1">
                          <a:effectLst/>
                          <a:latin typeface="+mn-lt"/>
                          <a:ea typeface="Times New Roman"/>
                        </a:rPr>
                        <a:t>Aflatoxin</a:t>
                      </a:r>
                      <a:r>
                        <a:rPr lang="en-GB" sz="1400" dirty="0">
                          <a:effectLst/>
                          <a:latin typeface="+mn-lt"/>
                          <a:ea typeface="Times New Roman"/>
                        </a:rPr>
                        <a:t> Awareness Day.</a:t>
                      </a:r>
                    </a:p>
                    <a:p>
                      <a:pPr>
                        <a:lnSpc>
                          <a:spcPct val="115000"/>
                        </a:lnSpc>
                        <a:spcAft>
                          <a:spcPts val="0"/>
                        </a:spcAft>
                      </a:pPr>
                      <a:r>
                        <a:rPr lang="en-GB" sz="1400" b="1" dirty="0">
                          <a:effectLst/>
                          <a:latin typeface="+mn-lt"/>
                          <a:ea typeface="Times New Roman"/>
                          <a:cs typeface="Times New Roman"/>
                        </a:rPr>
                        <a:t> </a:t>
                      </a:r>
                      <a:endParaRPr lang="en-GB" sz="1400" dirty="0">
                        <a:effectLst/>
                        <a:latin typeface="+mn-lt"/>
                        <a:ea typeface="Calibri"/>
                        <a:cs typeface="Times New Roman"/>
                      </a:endParaRPr>
                    </a:p>
                  </a:txBody>
                  <a:tcPr marL="68580" marR="68580" marT="0" marB="0">
                    <a:solidFill>
                      <a:schemeClr val="bg1"/>
                    </a:solidFill>
                  </a:tcPr>
                </a:tc>
              </a:tr>
            </a:tbl>
          </a:graphicData>
        </a:graphic>
      </p:graphicFrame>
      <p:sp>
        <p:nvSpPr>
          <p:cNvPr id="2" name="Title 1"/>
          <p:cNvSpPr>
            <a:spLocks noGrp="1"/>
          </p:cNvSpPr>
          <p:nvPr>
            <p:ph type="title"/>
          </p:nvPr>
        </p:nvSpPr>
        <p:spPr>
          <a:xfrm>
            <a:off x="395536" y="116632"/>
            <a:ext cx="8229600" cy="490066"/>
          </a:xfrm>
        </p:spPr>
        <p:txBody>
          <a:bodyPr>
            <a:normAutofit fontScale="90000"/>
          </a:bodyPr>
          <a:lstStyle/>
          <a:p>
            <a:r>
              <a:rPr lang="en-GB" dirty="0"/>
              <a:t>Evidence of Good practices of RC</a:t>
            </a:r>
          </a:p>
        </p:txBody>
      </p:sp>
      <p:pic>
        <p:nvPicPr>
          <p:cNvPr id="5" name="Picture 4"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3111483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Getting </a:t>
            </a:r>
            <a:r>
              <a:rPr lang="en-GB" dirty="0"/>
              <a:t>risk communication right is necessary </a:t>
            </a:r>
            <a:r>
              <a:rPr lang="en-GB" dirty="0" smtClean="0"/>
              <a:t>to </a:t>
            </a:r>
            <a:r>
              <a:rPr lang="en-GB" dirty="0"/>
              <a:t>ensure </a:t>
            </a:r>
            <a:r>
              <a:rPr lang="en-GB" dirty="0" smtClean="0"/>
              <a:t>that all stakeholders</a:t>
            </a:r>
          </a:p>
          <a:p>
            <a:pPr lvl="1"/>
            <a:r>
              <a:rPr lang="en-GB" dirty="0" smtClean="0"/>
              <a:t>behave </a:t>
            </a:r>
            <a:r>
              <a:rPr lang="en-GB" dirty="0"/>
              <a:t>in ways that promote </a:t>
            </a:r>
            <a:r>
              <a:rPr lang="en-GB" dirty="0" smtClean="0"/>
              <a:t>food safety, public health, food security and trade </a:t>
            </a:r>
          </a:p>
          <a:p>
            <a:pPr lvl="1"/>
            <a:r>
              <a:rPr lang="en-GB" dirty="0" smtClean="0"/>
              <a:t>accept economic, political, technological, behaviour or legal changes that are deemed </a:t>
            </a:r>
            <a:r>
              <a:rPr lang="en-GB" dirty="0"/>
              <a:t>necessary</a:t>
            </a:r>
          </a:p>
        </p:txBody>
      </p:sp>
      <p:sp>
        <p:nvSpPr>
          <p:cNvPr id="2" name="Title 1"/>
          <p:cNvSpPr>
            <a:spLocks noGrp="1"/>
          </p:cNvSpPr>
          <p:nvPr>
            <p:ph type="title"/>
          </p:nvPr>
        </p:nvSpPr>
        <p:spPr/>
        <p:txBody>
          <a:bodyPr/>
          <a:lstStyle/>
          <a:p>
            <a:r>
              <a:rPr lang="en-GB" dirty="0" smtClean="0"/>
              <a:t>CONCLUSION</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541456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25963"/>
          </a:xfrm>
        </p:spPr>
        <p:txBody>
          <a:bodyPr>
            <a:normAutofit/>
          </a:bodyPr>
          <a:lstStyle/>
          <a:p>
            <a:pPr>
              <a:spcAft>
                <a:spcPts val="600"/>
              </a:spcAft>
            </a:pPr>
            <a:r>
              <a:rPr lang="en-GB" dirty="0" smtClean="0">
                <a:solidFill>
                  <a:srgbClr val="FF0000"/>
                </a:solidFill>
              </a:rPr>
              <a:t>Ghana, Nigeria, Senegal, Togo, and Burkina Faso</a:t>
            </a:r>
            <a:r>
              <a:rPr lang="en-GB" dirty="0" smtClean="0"/>
              <a:t> have recorded </a:t>
            </a:r>
            <a:r>
              <a:rPr lang="en-GB" dirty="0" err="1" smtClean="0"/>
              <a:t>aflatoxin</a:t>
            </a:r>
            <a:r>
              <a:rPr lang="en-GB" dirty="0" smtClean="0"/>
              <a:t> contamination in </a:t>
            </a:r>
            <a:r>
              <a:rPr lang="en-GB" dirty="0" smtClean="0">
                <a:solidFill>
                  <a:srgbClr val="7030A0"/>
                </a:solidFill>
              </a:rPr>
              <a:t>sorghum, maize, cotton seeds, groundnuts and groundnut products, yams, and cassava </a:t>
            </a:r>
            <a:r>
              <a:rPr lang="en-GB" dirty="0" smtClean="0"/>
              <a:t>at varying levels with levels usually &gt; EU and USDA standards (USAID and </a:t>
            </a:r>
            <a:r>
              <a:rPr lang="en-GB" dirty="0" err="1" smtClean="0"/>
              <a:t>Danya</a:t>
            </a:r>
            <a:r>
              <a:rPr lang="en-GB" dirty="0" smtClean="0"/>
              <a:t> International, 2012). </a:t>
            </a:r>
          </a:p>
          <a:p>
            <a:pPr>
              <a:spcAft>
                <a:spcPts val="600"/>
              </a:spcAft>
            </a:pPr>
            <a:r>
              <a:rPr lang="en-GB" dirty="0" smtClean="0"/>
              <a:t>A study in Ghana reported total </a:t>
            </a:r>
            <a:r>
              <a:rPr lang="en-GB" dirty="0" err="1" smtClean="0"/>
              <a:t>aflatoxin</a:t>
            </a:r>
            <a:r>
              <a:rPr lang="en-GB" dirty="0" smtClean="0"/>
              <a:t> levels in maize ranging from 2 ppb to 662 ppb (</a:t>
            </a:r>
            <a:r>
              <a:rPr lang="en-GB" dirty="0" err="1" smtClean="0"/>
              <a:t>Kpodo</a:t>
            </a:r>
            <a:r>
              <a:rPr lang="en-GB" dirty="0" smtClean="0"/>
              <a:t> 2000).</a:t>
            </a:r>
            <a:endParaRPr lang="en-GB" dirty="0"/>
          </a:p>
        </p:txBody>
      </p:sp>
      <p:sp>
        <p:nvSpPr>
          <p:cNvPr id="2" name="Title 1"/>
          <p:cNvSpPr>
            <a:spLocks noGrp="1"/>
          </p:cNvSpPr>
          <p:nvPr>
            <p:ph type="title"/>
          </p:nvPr>
        </p:nvSpPr>
        <p:spPr>
          <a:xfrm>
            <a:off x="467544" y="404664"/>
            <a:ext cx="8229600" cy="1008112"/>
          </a:xfrm>
        </p:spPr>
        <p:txBody>
          <a:bodyPr>
            <a:noAutofit/>
          </a:bodyPr>
          <a:lstStyle/>
          <a:p>
            <a:r>
              <a:rPr lang="en-GB" sz="4000" dirty="0" smtClean="0"/>
              <a:t>Evidence of </a:t>
            </a:r>
            <a:r>
              <a:rPr lang="en-GB" sz="4000" dirty="0" err="1" smtClean="0"/>
              <a:t>aflatoxin</a:t>
            </a:r>
            <a:r>
              <a:rPr lang="en-GB" sz="4000" dirty="0" smtClean="0"/>
              <a:t> contamination in W/A 1</a:t>
            </a:r>
            <a:endParaRPr lang="en-GB" sz="4000"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29" y="53935"/>
            <a:ext cx="648072" cy="332509"/>
          </a:xfrm>
          <a:prstGeom prst="rect">
            <a:avLst/>
          </a:prstGeom>
          <a:noFill/>
          <a:ln>
            <a:noFill/>
          </a:ln>
        </p:spPr>
      </p:pic>
    </p:spTree>
    <p:extLst>
      <p:ext uri="{BB962C8B-B14F-4D97-AF65-F5344CB8AC3E}">
        <p14:creationId xmlns:p14="http://schemas.microsoft.com/office/powerpoint/2010/main" xmlns="" val="37880119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b="1" i="1" dirty="0"/>
              <a:t>“Knowledge about safe food </a:t>
            </a:r>
            <a:r>
              <a:rPr lang="en-GB" b="1" i="1" dirty="0" smtClean="0"/>
              <a:t>handling does </a:t>
            </a:r>
            <a:r>
              <a:rPr lang="en-GB" b="1" i="1" dirty="0"/>
              <a:t>not decrease the risk for </a:t>
            </a:r>
            <a:r>
              <a:rPr lang="en-GB" b="1" i="1" dirty="0" smtClean="0"/>
              <a:t>foodborne illness </a:t>
            </a:r>
            <a:r>
              <a:rPr lang="en-GB" b="1" i="1" dirty="0"/>
              <a:t>—applying safe food </a:t>
            </a:r>
            <a:r>
              <a:rPr lang="en-GB" b="1" i="1" dirty="0" smtClean="0"/>
              <a:t>handling practices </a:t>
            </a:r>
            <a:r>
              <a:rPr lang="en-GB" b="1" i="1" dirty="0"/>
              <a:t>does.”</a:t>
            </a:r>
          </a:p>
          <a:p>
            <a:pPr marL="109728" indent="0">
              <a:buNone/>
            </a:pPr>
            <a:r>
              <a:rPr lang="en-GB" sz="2000" b="1" dirty="0" err="1"/>
              <a:t>Dr.</a:t>
            </a:r>
            <a:r>
              <a:rPr lang="en-GB" sz="2000" b="1" dirty="0"/>
              <a:t> Angela </a:t>
            </a:r>
            <a:r>
              <a:rPr lang="en-GB" sz="2000" b="1" dirty="0" smtClean="0"/>
              <a:t>Fraser</a:t>
            </a:r>
          </a:p>
          <a:p>
            <a:pPr marL="109728" indent="0">
              <a:buNone/>
            </a:pPr>
            <a:endParaRPr lang="en-GB" b="1" dirty="0"/>
          </a:p>
          <a:p>
            <a:pPr marL="109728" indent="0" algn="ctr">
              <a:buNone/>
            </a:pPr>
            <a:r>
              <a:rPr lang="en-GB" b="1" dirty="0" smtClean="0"/>
              <a:t>Thank You</a:t>
            </a:r>
            <a:endParaRPr lang="en-GB" dirty="0"/>
          </a:p>
        </p:txBody>
      </p:sp>
    </p:spTree>
    <p:extLst>
      <p:ext uri="{BB962C8B-B14F-4D97-AF65-F5344CB8AC3E}">
        <p14:creationId xmlns:p14="http://schemas.microsoft.com/office/powerpoint/2010/main" xmlns="" val="2983163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Alert notification concerning </a:t>
            </a:r>
            <a:r>
              <a:rPr lang="en-GB" dirty="0" err="1" smtClean="0"/>
              <a:t>aflatoxin</a:t>
            </a:r>
            <a:r>
              <a:rPr lang="en-GB" dirty="0" smtClean="0"/>
              <a:t> in Ghana’s exports</a:t>
            </a:r>
          </a:p>
          <a:p>
            <a:endParaRPr lang="en-GB" dirty="0"/>
          </a:p>
        </p:txBody>
      </p:sp>
      <p:sp>
        <p:nvSpPr>
          <p:cNvPr id="2" name="Title 1"/>
          <p:cNvSpPr>
            <a:spLocks noGrp="1"/>
          </p:cNvSpPr>
          <p:nvPr>
            <p:ph type="title"/>
          </p:nvPr>
        </p:nvSpPr>
        <p:spPr/>
        <p:txBody>
          <a:bodyPr/>
          <a:lstStyle/>
          <a:p>
            <a:r>
              <a:rPr lang="en-GB" dirty="0" smtClean="0"/>
              <a:t>Evidence of </a:t>
            </a:r>
            <a:r>
              <a:rPr lang="en-GB" dirty="0" err="1" smtClean="0"/>
              <a:t>aflatoxin</a:t>
            </a:r>
            <a:r>
              <a:rPr lang="en-GB" dirty="0" smtClean="0"/>
              <a:t> 2</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2564904"/>
            <a:ext cx="8235950" cy="3481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47737" y="6046291"/>
            <a:ext cx="7248525"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descr="D:\EATSAFE LOGO New.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555942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256584"/>
          </a:xfrm>
        </p:spPr>
        <p:txBody>
          <a:bodyPr>
            <a:normAutofit fontScale="85000" lnSpcReduction="10000"/>
          </a:bodyPr>
          <a:lstStyle/>
          <a:p>
            <a:r>
              <a:rPr lang="en-GB" dirty="0" smtClean="0"/>
              <a:t>Based on EU alert notifications the </a:t>
            </a:r>
            <a:r>
              <a:rPr lang="en-GB" dirty="0" err="1" smtClean="0"/>
              <a:t>ff</a:t>
            </a:r>
            <a:r>
              <a:rPr lang="en-GB" dirty="0" smtClean="0"/>
              <a:t> levels have been detected in peanut butter exported from Ghana. </a:t>
            </a:r>
          </a:p>
          <a:p>
            <a:pPr marL="0" indent="0">
              <a:buNone/>
            </a:pPr>
            <a:r>
              <a:rPr lang="en-GB" dirty="0" smtClean="0"/>
              <a:t>NB: Maximum total </a:t>
            </a:r>
            <a:r>
              <a:rPr lang="en-GB" dirty="0" err="1" smtClean="0"/>
              <a:t>afla</a:t>
            </a:r>
            <a:r>
              <a:rPr lang="en-GB" dirty="0" smtClean="0"/>
              <a:t> levels: </a:t>
            </a:r>
            <a:r>
              <a:rPr lang="en-GB" dirty="0" smtClean="0">
                <a:solidFill>
                  <a:srgbClr val="FF0000"/>
                </a:solidFill>
              </a:rPr>
              <a:t>Ghana standards GS 49:2003 = 4ppb, </a:t>
            </a:r>
            <a:r>
              <a:rPr lang="en-GB" dirty="0" smtClean="0">
                <a:solidFill>
                  <a:srgbClr val="7030A0"/>
                </a:solidFill>
              </a:rPr>
              <a:t>EU-(EC) No 1881/2006 = 4ppb, 2ppb for </a:t>
            </a:r>
            <a:r>
              <a:rPr lang="en-GB" dirty="0" err="1" smtClean="0">
                <a:solidFill>
                  <a:srgbClr val="7030A0"/>
                </a:solidFill>
              </a:rPr>
              <a:t>afla</a:t>
            </a:r>
            <a:r>
              <a:rPr lang="en-GB" dirty="0" smtClean="0">
                <a:solidFill>
                  <a:srgbClr val="7030A0"/>
                </a:solidFill>
              </a:rPr>
              <a:t> B1</a:t>
            </a:r>
          </a:p>
          <a:p>
            <a:endParaRPr lang="en-GB" dirty="0"/>
          </a:p>
          <a:p>
            <a:pPr marL="0" indent="0">
              <a:buNone/>
            </a:pPr>
            <a:endParaRPr lang="en-GB" dirty="0" smtClean="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pPr marL="0" indent="0">
              <a:buNone/>
            </a:pPr>
            <a:r>
              <a:rPr lang="en-GB" sz="1300" dirty="0" smtClean="0"/>
              <a:t>	Source: Compiled from Rapid Alert System for Food and Feed (RASFF)</a:t>
            </a:r>
            <a:endParaRPr lang="en-GB" sz="1300" dirty="0"/>
          </a:p>
          <a:p>
            <a:endParaRPr lang="en-GB" dirty="0"/>
          </a:p>
        </p:txBody>
      </p:sp>
      <p:sp>
        <p:nvSpPr>
          <p:cNvPr id="2" name="Title 1"/>
          <p:cNvSpPr>
            <a:spLocks noGrp="1"/>
          </p:cNvSpPr>
          <p:nvPr>
            <p:ph type="title"/>
          </p:nvPr>
        </p:nvSpPr>
        <p:spPr>
          <a:xfrm>
            <a:off x="457200" y="274638"/>
            <a:ext cx="8229600" cy="778098"/>
          </a:xfrm>
        </p:spPr>
        <p:txBody>
          <a:bodyPr>
            <a:normAutofit/>
          </a:bodyPr>
          <a:lstStyle/>
          <a:p>
            <a:r>
              <a:rPr lang="en-GB" dirty="0" smtClean="0"/>
              <a:t>Evidence of </a:t>
            </a:r>
            <a:r>
              <a:rPr lang="en-GB" dirty="0" err="1" smtClean="0"/>
              <a:t>Aflatoxin</a:t>
            </a:r>
            <a:r>
              <a:rPr lang="en-GB" dirty="0" smtClean="0"/>
              <a:t> 3</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025399059"/>
              </p:ext>
            </p:extLst>
          </p:nvPr>
        </p:nvGraphicFramePr>
        <p:xfrm>
          <a:off x="1331640" y="2852936"/>
          <a:ext cx="6096000" cy="3241680"/>
        </p:xfrm>
        <a:graphic>
          <a:graphicData uri="http://schemas.openxmlformats.org/drawingml/2006/table">
            <a:tbl>
              <a:tblPr firstRow="1" bandRow="1">
                <a:tableStyleId>{D7AC3CCA-C797-4891-BE02-D94E43425B78}</a:tableStyleId>
              </a:tblPr>
              <a:tblGrid>
                <a:gridCol w="2032000"/>
                <a:gridCol w="2032000"/>
                <a:gridCol w="2032000"/>
              </a:tblGrid>
              <a:tr h="185420">
                <a:tc rowSpan="2">
                  <a:txBody>
                    <a:bodyPr/>
                    <a:lstStyle/>
                    <a:p>
                      <a:r>
                        <a:rPr lang="en-GB" sz="2000" dirty="0" smtClean="0">
                          <a:latin typeface="+mn-lt"/>
                        </a:rPr>
                        <a:t>Year</a:t>
                      </a:r>
                      <a:endParaRPr lang="en-GB" sz="2000" dirty="0">
                        <a:latin typeface="+mn-lt"/>
                      </a:endParaRPr>
                    </a:p>
                  </a:txBody>
                  <a:tcPr>
                    <a:solidFill>
                      <a:schemeClr val="bg1"/>
                    </a:solidFill>
                  </a:tcPr>
                </a:tc>
                <a:tc gridSpan="2">
                  <a:txBody>
                    <a:bodyPr/>
                    <a:lstStyle/>
                    <a:p>
                      <a:r>
                        <a:rPr lang="en-GB" sz="2000" dirty="0" smtClean="0">
                          <a:latin typeface="+mn-lt"/>
                        </a:rPr>
                        <a:t>Export rejects</a:t>
                      </a:r>
                      <a:endParaRPr lang="en-GB" sz="2000" dirty="0">
                        <a:latin typeface="+mn-lt"/>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B w="12700" cap="flat" cmpd="sng" algn="ctr">
                      <a:solidFill>
                        <a:schemeClr val="tx1"/>
                      </a:solidFill>
                      <a:prstDash val="solid"/>
                      <a:round/>
                      <a:headEnd type="none" w="med" len="med"/>
                      <a:tailEnd type="none" w="med" len="med"/>
                    </a:lnB>
                    <a:solidFill>
                      <a:schemeClr val="bg1"/>
                    </a:solidFill>
                  </a:tcPr>
                </a:tc>
              </a:tr>
              <a:tr h="185420">
                <a:tc vMerge="1">
                  <a:txBody>
                    <a:bodyPr/>
                    <a:lstStyle/>
                    <a:p>
                      <a:endParaRPr lang="en-GB"/>
                    </a:p>
                  </a:txBody>
                  <a:tcPr/>
                </a:tc>
                <a:tc>
                  <a:txBody>
                    <a:bodyPr/>
                    <a:lstStyle/>
                    <a:p>
                      <a:pPr algn="ctr">
                        <a:lnSpc>
                          <a:spcPct val="150000"/>
                        </a:lnSpc>
                        <a:spcAft>
                          <a:spcPts val="0"/>
                        </a:spcAft>
                      </a:pPr>
                      <a:r>
                        <a:rPr lang="en-US" sz="2000" dirty="0" err="1">
                          <a:solidFill>
                            <a:srgbClr val="000000"/>
                          </a:solidFill>
                          <a:effectLst/>
                          <a:latin typeface="+mn-lt"/>
                          <a:ea typeface="Times New Roman"/>
                        </a:rPr>
                        <a:t>Aflatoxin</a:t>
                      </a:r>
                      <a:r>
                        <a:rPr lang="en-US" sz="2000" dirty="0">
                          <a:solidFill>
                            <a:srgbClr val="000000"/>
                          </a:solidFill>
                          <a:effectLst/>
                          <a:latin typeface="+mn-lt"/>
                          <a:ea typeface="Times New Roman"/>
                        </a:rPr>
                        <a:t> B1 (</a:t>
                      </a:r>
                      <a:r>
                        <a:rPr lang="en-US" sz="2000" dirty="0" err="1">
                          <a:solidFill>
                            <a:srgbClr val="000000"/>
                          </a:solidFill>
                          <a:effectLst/>
                          <a:latin typeface="+mn-lt"/>
                          <a:ea typeface="Times New Roman"/>
                        </a:rPr>
                        <a:t>μg</a:t>
                      </a:r>
                      <a:r>
                        <a:rPr lang="en-US" sz="2000" dirty="0">
                          <a:solidFill>
                            <a:srgbClr val="000000"/>
                          </a:solidFill>
                          <a:effectLst/>
                          <a:latin typeface="+mn-lt"/>
                          <a:ea typeface="Times New Roman"/>
                        </a:rPr>
                        <a:t>/kg or ppb)</a:t>
                      </a:r>
                      <a:endParaRPr lang="en-GB" sz="2000" dirty="0">
                        <a:solidFill>
                          <a:srgbClr val="000000"/>
                        </a:solidFill>
                        <a:effectLst/>
                        <a:latin typeface="+mn-lt"/>
                        <a:ea typeface="Times New Roman"/>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50000"/>
                        </a:lnSpc>
                        <a:spcAft>
                          <a:spcPts val="0"/>
                        </a:spcAft>
                      </a:pPr>
                      <a:r>
                        <a:rPr lang="en-US" sz="2000" dirty="0">
                          <a:solidFill>
                            <a:srgbClr val="000000"/>
                          </a:solidFill>
                          <a:effectLst/>
                          <a:latin typeface="+mn-lt"/>
                          <a:ea typeface="Times New Roman"/>
                        </a:rPr>
                        <a:t>Total </a:t>
                      </a:r>
                      <a:r>
                        <a:rPr lang="en-US" sz="2000" dirty="0" err="1">
                          <a:solidFill>
                            <a:srgbClr val="000000"/>
                          </a:solidFill>
                          <a:effectLst/>
                          <a:latin typeface="+mn-lt"/>
                          <a:ea typeface="Times New Roman"/>
                        </a:rPr>
                        <a:t>Aflatoxin</a:t>
                      </a:r>
                      <a:r>
                        <a:rPr lang="en-US" sz="2000" dirty="0">
                          <a:solidFill>
                            <a:srgbClr val="000000"/>
                          </a:solidFill>
                          <a:effectLst/>
                          <a:latin typeface="+mn-lt"/>
                          <a:ea typeface="Times New Roman"/>
                        </a:rPr>
                        <a:t> (</a:t>
                      </a:r>
                      <a:r>
                        <a:rPr lang="en-US" sz="2000" dirty="0" err="1">
                          <a:solidFill>
                            <a:srgbClr val="000000"/>
                          </a:solidFill>
                          <a:effectLst/>
                          <a:latin typeface="+mn-lt"/>
                          <a:ea typeface="Times New Roman"/>
                        </a:rPr>
                        <a:t>μg</a:t>
                      </a:r>
                      <a:r>
                        <a:rPr lang="en-US" sz="2000" dirty="0">
                          <a:solidFill>
                            <a:srgbClr val="000000"/>
                          </a:solidFill>
                          <a:effectLst/>
                          <a:latin typeface="+mn-lt"/>
                          <a:ea typeface="Times New Roman"/>
                        </a:rPr>
                        <a:t>/kg or ppb)</a:t>
                      </a:r>
                      <a:endParaRPr lang="en-GB" sz="2000" dirty="0">
                        <a:solidFill>
                          <a:srgbClr val="000000"/>
                        </a:solidFill>
                        <a:effectLst/>
                        <a:latin typeface="+mn-lt"/>
                        <a:ea typeface="Times New Roman"/>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r>
              <a:tr h="370840">
                <a:tc>
                  <a:txBody>
                    <a:bodyPr/>
                    <a:lstStyle/>
                    <a:p>
                      <a:pPr algn="just">
                        <a:lnSpc>
                          <a:spcPct val="150000"/>
                        </a:lnSpc>
                        <a:spcAft>
                          <a:spcPts val="0"/>
                        </a:spcAft>
                      </a:pPr>
                      <a:r>
                        <a:rPr lang="en-US" sz="2000" dirty="0">
                          <a:solidFill>
                            <a:srgbClr val="000000"/>
                          </a:solidFill>
                          <a:effectLst/>
                          <a:latin typeface="+mn-lt"/>
                          <a:ea typeface="Times New Roman"/>
                        </a:rPr>
                        <a:t>Oct. 2007</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a:solidFill>
                            <a:srgbClr val="000000"/>
                          </a:solidFill>
                          <a:effectLst/>
                          <a:latin typeface="+mn-lt"/>
                          <a:ea typeface="Times New Roman"/>
                        </a:rPr>
                        <a:t>95.5 </a:t>
                      </a:r>
                      <a:endParaRPr lang="en-GB" sz="200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135.9 </a:t>
                      </a:r>
                      <a:endParaRPr lang="en-GB" sz="2000" dirty="0">
                        <a:solidFill>
                          <a:srgbClr val="000000"/>
                        </a:solidFill>
                        <a:effectLst/>
                        <a:latin typeface="+mn-lt"/>
                        <a:ea typeface="Times New Roman"/>
                      </a:endParaRPr>
                    </a:p>
                  </a:txBody>
                  <a:tcPr marL="68580" marR="68580" marT="0" marB="0">
                    <a:solidFill>
                      <a:schemeClr val="bg1"/>
                    </a:solidFill>
                  </a:tcPr>
                </a:tc>
              </a:tr>
              <a:tr h="370840">
                <a:tc>
                  <a:txBody>
                    <a:bodyPr/>
                    <a:lstStyle/>
                    <a:p>
                      <a:pPr algn="just">
                        <a:lnSpc>
                          <a:spcPct val="150000"/>
                        </a:lnSpc>
                        <a:spcAft>
                          <a:spcPts val="0"/>
                        </a:spcAft>
                      </a:pPr>
                      <a:r>
                        <a:rPr lang="en-US" sz="2000" dirty="0">
                          <a:solidFill>
                            <a:srgbClr val="000000"/>
                          </a:solidFill>
                          <a:effectLst/>
                          <a:latin typeface="+mn-lt"/>
                          <a:ea typeface="Times New Roman"/>
                        </a:rPr>
                        <a:t>March 2009</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194</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226</a:t>
                      </a:r>
                      <a:endParaRPr lang="en-GB" sz="2000" dirty="0">
                        <a:solidFill>
                          <a:srgbClr val="000000"/>
                        </a:solidFill>
                        <a:effectLst/>
                        <a:latin typeface="+mn-lt"/>
                        <a:ea typeface="Times New Roman"/>
                      </a:endParaRPr>
                    </a:p>
                  </a:txBody>
                  <a:tcPr marL="68580" marR="68580" marT="0" marB="0">
                    <a:solidFill>
                      <a:schemeClr val="bg1"/>
                    </a:solidFill>
                  </a:tcPr>
                </a:tc>
              </a:tr>
              <a:tr h="370840">
                <a:tc>
                  <a:txBody>
                    <a:bodyPr/>
                    <a:lstStyle/>
                    <a:p>
                      <a:pPr algn="just">
                        <a:lnSpc>
                          <a:spcPct val="150000"/>
                        </a:lnSpc>
                        <a:spcAft>
                          <a:spcPts val="0"/>
                        </a:spcAft>
                      </a:pPr>
                      <a:r>
                        <a:rPr lang="en-US" sz="2000" dirty="0">
                          <a:solidFill>
                            <a:srgbClr val="000000"/>
                          </a:solidFill>
                          <a:effectLst/>
                          <a:latin typeface="+mn-lt"/>
                          <a:ea typeface="Times New Roman"/>
                        </a:rPr>
                        <a:t>June 2009</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2.9  </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3.9</a:t>
                      </a:r>
                      <a:endParaRPr lang="en-GB" sz="2000" dirty="0">
                        <a:solidFill>
                          <a:srgbClr val="000000"/>
                        </a:solidFill>
                        <a:effectLst/>
                        <a:latin typeface="+mn-lt"/>
                        <a:ea typeface="Times New Roman"/>
                      </a:endParaRPr>
                    </a:p>
                  </a:txBody>
                  <a:tcPr marL="68580" marR="68580" marT="0" marB="0">
                    <a:solidFill>
                      <a:schemeClr val="bg1"/>
                    </a:solidFill>
                  </a:tcPr>
                </a:tc>
              </a:tr>
              <a:tr h="559440">
                <a:tc>
                  <a:txBody>
                    <a:bodyPr/>
                    <a:lstStyle/>
                    <a:p>
                      <a:pPr algn="just">
                        <a:lnSpc>
                          <a:spcPct val="150000"/>
                        </a:lnSpc>
                        <a:spcAft>
                          <a:spcPts val="0"/>
                        </a:spcAft>
                      </a:pPr>
                      <a:r>
                        <a:rPr lang="en-US" sz="2000" dirty="0">
                          <a:solidFill>
                            <a:srgbClr val="000000"/>
                          </a:solidFill>
                          <a:effectLst/>
                          <a:latin typeface="+mn-lt"/>
                          <a:ea typeface="Times New Roman"/>
                        </a:rPr>
                        <a:t>June 2009</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3.2 </a:t>
                      </a:r>
                      <a:endParaRPr lang="en-GB" sz="2000" dirty="0">
                        <a:solidFill>
                          <a:srgbClr val="000000"/>
                        </a:solidFill>
                        <a:effectLst/>
                        <a:latin typeface="+mn-lt"/>
                        <a:ea typeface="Times New Roman"/>
                      </a:endParaRPr>
                    </a:p>
                  </a:txBody>
                  <a:tcPr marL="68580" marR="68580" marT="0" marB="0">
                    <a:solidFill>
                      <a:schemeClr val="bg1"/>
                    </a:solidFill>
                  </a:tcPr>
                </a:tc>
                <a:tc>
                  <a:txBody>
                    <a:bodyPr/>
                    <a:lstStyle/>
                    <a:p>
                      <a:pPr algn="just">
                        <a:lnSpc>
                          <a:spcPct val="150000"/>
                        </a:lnSpc>
                        <a:spcAft>
                          <a:spcPts val="0"/>
                        </a:spcAft>
                      </a:pPr>
                      <a:r>
                        <a:rPr lang="en-US" sz="2000" dirty="0">
                          <a:solidFill>
                            <a:srgbClr val="000000"/>
                          </a:solidFill>
                          <a:effectLst/>
                          <a:latin typeface="+mn-lt"/>
                          <a:ea typeface="Times New Roman"/>
                        </a:rPr>
                        <a:t>4.2</a:t>
                      </a:r>
                      <a:endParaRPr lang="en-GB" sz="2000" dirty="0">
                        <a:solidFill>
                          <a:srgbClr val="000000"/>
                        </a:solidFill>
                        <a:effectLst/>
                        <a:latin typeface="+mn-lt"/>
                        <a:ea typeface="Times New Roman"/>
                      </a:endParaRPr>
                    </a:p>
                  </a:txBody>
                  <a:tcPr marL="68580" marR="68580" marT="0" marB="0">
                    <a:solidFill>
                      <a:schemeClr val="bg1"/>
                    </a:solidFill>
                  </a:tcPr>
                </a:tc>
              </a:tr>
            </a:tbl>
          </a:graphicData>
        </a:graphic>
      </p:graphicFrame>
      <p:pic>
        <p:nvPicPr>
          <p:cNvPr id="5" name="Picture 4"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579290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Due to the numerous notifications concerning </a:t>
            </a:r>
            <a:r>
              <a:rPr lang="en-GB" dirty="0" err="1" smtClean="0"/>
              <a:t>aflatoxin</a:t>
            </a:r>
            <a:r>
              <a:rPr lang="en-GB" dirty="0" smtClean="0"/>
              <a:t> in peanuts and its products EC to carry out a mission in Ghana in September 2007 to assess the official control systems in place to control </a:t>
            </a:r>
            <a:r>
              <a:rPr lang="en-GB" dirty="0" err="1" smtClean="0"/>
              <a:t>aflatoxin</a:t>
            </a:r>
            <a:r>
              <a:rPr lang="en-GB" dirty="0" smtClean="0"/>
              <a:t> contamination in peanuts and peanut products. </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004257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spcAft>
                <a:spcPts val="1200"/>
              </a:spcAft>
            </a:pPr>
            <a:r>
              <a:rPr lang="en-GB" dirty="0" smtClean="0"/>
              <a:t>Major </a:t>
            </a:r>
            <a:r>
              <a:rPr lang="en-GB" dirty="0"/>
              <a:t>challenge for </a:t>
            </a:r>
            <a:r>
              <a:rPr lang="en-GB" dirty="0" err="1"/>
              <a:t>aflatoxin</a:t>
            </a:r>
            <a:r>
              <a:rPr lang="en-GB" dirty="0"/>
              <a:t> </a:t>
            </a:r>
            <a:r>
              <a:rPr lang="en-GB" dirty="0" smtClean="0"/>
              <a:t>control is low level of awareness among stakeholders</a:t>
            </a:r>
          </a:p>
          <a:p>
            <a:pPr>
              <a:spcAft>
                <a:spcPts val="1200"/>
              </a:spcAft>
            </a:pPr>
            <a:r>
              <a:rPr lang="en-GB" dirty="0" smtClean="0"/>
              <a:t>PACA and ECOWAS strategies for </a:t>
            </a:r>
            <a:r>
              <a:rPr lang="en-GB" dirty="0" err="1" smtClean="0"/>
              <a:t>aflatoxin</a:t>
            </a:r>
            <a:r>
              <a:rPr lang="en-GB" dirty="0" smtClean="0"/>
              <a:t> control have all emphasized the need for raising awareness among all stakeholders including farmers, consumers, extension workers, health professionals, and policy and decision makers. </a:t>
            </a:r>
          </a:p>
          <a:p>
            <a:pPr>
              <a:spcAft>
                <a:spcPts val="1200"/>
              </a:spcAft>
            </a:pPr>
            <a:r>
              <a:rPr lang="en-GB" dirty="0" smtClean="0"/>
              <a:t>The goal of PACA’s theme 5, ‘public awareness, advocacy and communication’ is to increase awareness of the impacts of </a:t>
            </a:r>
            <a:r>
              <a:rPr lang="en-GB" dirty="0" err="1" smtClean="0"/>
              <a:t>aflatoxins</a:t>
            </a:r>
            <a:r>
              <a:rPr lang="en-GB" dirty="0" smtClean="0"/>
              <a:t> and its mitigation measures. </a:t>
            </a:r>
          </a:p>
        </p:txBody>
      </p:sp>
      <p:sp>
        <p:nvSpPr>
          <p:cNvPr id="2" name="Title 1"/>
          <p:cNvSpPr>
            <a:spLocks noGrp="1"/>
          </p:cNvSpPr>
          <p:nvPr>
            <p:ph type="title"/>
          </p:nvPr>
        </p:nvSpPr>
        <p:spPr/>
        <p:txBody>
          <a:bodyPr>
            <a:normAutofit fontScale="90000"/>
          </a:bodyPr>
          <a:lstStyle/>
          <a:p>
            <a:r>
              <a:rPr lang="en-GB" dirty="0" smtClean="0"/>
              <a:t>Importance of Raising Awareness</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173539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600"/>
              </a:spcAft>
            </a:pPr>
            <a:r>
              <a:rPr lang="en-GB" dirty="0" smtClean="0"/>
              <a:t>Essentially, we want to make a compelling case to policy makers, investors and other stakeholders on the socio-economic and health benefits of </a:t>
            </a:r>
            <a:r>
              <a:rPr lang="en-GB" dirty="0" err="1" smtClean="0"/>
              <a:t>aflatoxin</a:t>
            </a:r>
            <a:r>
              <a:rPr lang="en-GB" dirty="0" smtClean="0"/>
              <a:t> mitigation and control. </a:t>
            </a:r>
          </a:p>
          <a:p>
            <a:pPr>
              <a:spcAft>
                <a:spcPts val="600"/>
              </a:spcAft>
            </a:pPr>
            <a:r>
              <a:rPr lang="en-GB" dirty="0" smtClean="0"/>
              <a:t>To do this requires the application principles and best practices of food safety risk communication.</a:t>
            </a:r>
          </a:p>
          <a:p>
            <a:endParaRPr lang="en-GB" dirty="0"/>
          </a:p>
        </p:txBody>
      </p:sp>
      <p:sp>
        <p:nvSpPr>
          <p:cNvPr id="2" name="Title 1"/>
          <p:cNvSpPr>
            <a:spLocks noGrp="1"/>
          </p:cNvSpPr>
          <p:nvPr>
            <p:ph type="title"/>
          </p:nvPr>
        </p:nvSpPr>
        <p:spPr/>
        <p:txBody>
          <a:bodyPr/>
          <a:lstStyle/>
          <a:p>
            <a:r>
              <a:rPr lang="en-GB" dirty="0" smtClean="0"/>
              <a:t>Raising Awareness</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2155"/>
            <a:ext cx="648072" cy="332509"/>
          </a:xfrm>
          <a:prstGeom prst="rect">
            <a:avLst/>
          </a:prstGeom>
          <a:noFill/>
          <a:ln>
            <a:noFill/>
          </a:ln>
        </p:spPr>
      </p:pic>
    </p:spTree>
    <p:extLst>
      <p:ext uri="{BB962C8B-B14F-4D97-AF65-F5344CB8AC3E}">
        <p14:creationId xmlns:p14="http://schemas.microsoft.com/office/powerpoint/2010/main" xmlns="" val="3166907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pPr>
            <a:r>
              <a:rPr lang="en-GB" dirty="0" smtClean="0"/>
              <a:t>Purpose of food safety risk communication </a:t>
            </a:r>
          </a:p>
          <a:p>
            <a:pPr lvl="1">
              <a:spcAft>
                <a:spcPts val="600"/>
              </a:spcAft>
            </a:pPr>
            <a:r>
              <a:rPr lang="en-GB" dirty="0"/>
              <a:t>P</a:t>
            </a:r>
            <a:r>
              <a:rPr lang="en-GB" dirty="0" smtClean="0"/>
              <a:t>rovide people with information about the risk, what is being done to manage it, what people can do to protect themselves and others from risk </a:t>
            </a:r>
          </a:p>
          <a:p>
            <a:pPr lvl="1">
              <a:spcAft>
                <a:spcPts val="600"/>
              </a:spcAft>
            </a:pPr>
            <a:r>
              <a:rPr lang="en-GB" dirty="0" smtClean="0"/>
              <a:t>Persuade people to adopt a particular approach (e.g., mitigation measures) ; or </a:t>
            </a:r>
          </a:p>
          <a:p>
            <a:pPr lvl="1">
              <a:spcAft>
                <a:spcPts val="600"/>
              </a:spcAft>
            </a:pPr>
            <a:r>
              <a:rPr lang="en-GB" dirty="0" smtClean="0"/>
              <a:t>Initiate dialogue and engagement to improve the risk analysis process and arrive at the best approach</a:t>
            </a:r>
          </a:p>
          <a:p>
            <a:endParaRPr lang="en-GB" dirty="0"/>
          </a:p>
        </p:txBody>
      </p:sp>
      <p:sp>
        <p:nvSpPr>
          <p:cNvPr id="2" name="Title 1"/>
          <p:cNvSpPr>
            <a:spLocks noGrp="1"/>
          </p:cNvSpPr>
          <p:nvPr>
            <p:ph type="title"/>
          </p:nvPr>
        </p:nvSpPr>
        <p:spPr>
          <a:xfrm>
            <a:off x="683568" y="332509"/>
            <a:ext cx="8229600" cy="1143000"/>
          </a:xfrm>
        </p:spPr>
        <p:txBody>
          <a:bodyPr>
            <a:normAutofit fontScale="90000"/>
          </a:bodyPr>
          <a:lstStyle/>
          <a:p>
            <a:r>
              <a:rPr lang="en-GB" dirty="0" smtClean="0"/>
              <a:t>Principles of food safety risk communication</a:t>
            </a:r>
            <a:endParaRPr lang="en-GB" dirty="0"/>
          </a:p>
        </p:txBody>
      </p:sp>
      <p:pic>
        <p:nvPicPr>
          <p:cNvPr id="4" name="Picture 3" descr="D:\EATSAFE LOGO New.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0"/>
            <a:ext cx="648072" cy="332509"/>
          </a:xfrm>
          <a:prstGeom prst="rect">
            <a:avLst/>
          </a:prstGeom>
          <a:noFill/>
          <a:ln>
            <a:noFill/>
          </a:ln>
        </p:spPr>
      </p:pic>
    </p:spTree>
    <p:extLst>
      <p:ext uri="{BB962C8B-B14F-4D97-AF65-F5344CB8AC3E}">
        <p14:creationId xmlns:p14="http://schemas.microsoft.com/office/powerpoint/2010/main" xmlns="" val="3345963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bstract_x0020__x0028_for_x0020_web_x0029_ xmlns="8785aa91-c7e0-4919-af50-c2335796def4" xsi:nil="true"/>
    <EmailTo xmlns="http://schemas.microsoft.com/sharepoint/v3" xsi:nil="true"/>
    <Core_x0020_Document_x0020_Categories xmlns="e90f4b65-f468-49a0-9c1b-80b0331aefe1"/>
    <EmailSender xmlns="http://schemas.microsoft.com/sharepoint/v3" xsi:nil="true"/>
    <EmailFrom xmlns="http://schemas.microsoft.com/sharepoint/v3" xsi:nil="true"/>
    <ShowOnWeb xmlns="8785aa91-c7e0-4919-af50-c2335796def4">false</ShowOnWeb>
    <Project_x0020_Name_x0020__x0028_for_x0020_web_x0029_ xmlns="8785aa91-c7e0-4919-af50-c2335796def4" xsi:nil="true"/>
    <Description_x0020__x0028_for_x0020_web_x0029_ xmlns="8785aa91-c7e0-4919-af50-c2335796def4" xsi:nil="true"/>
    <EmailSubject xmlns="http://schemas.microsoft.com/sharepoint/v3" xsi:nil="true"/>
    <Author_x0020__x0028_for_x0020_web_x0029_ xmlns="8785aa91-c7e0-4919-af50-c2335796def4">
      <UserInfo>
        <DisplayName/>
        <AccountId xsi:nil="true"/>
        <AccountType/>
      </UserInfo>
    </Author_x0020__x0028_for_x0020_web_x0029_>
    <EmailCc xmlns="http://schemas.microsoft.com/sharepoint/v3" xsi:nil="true"/>
    <Document_x0020_Date_x0020__x0028_for_x0020_web_x0029_ xmlns="8785aa91-c7e0-4919-af50-c2335796def4">2014-03-17T04:00:00+00:00</Document_x0020_Date_x0020__x0028_for_x0020_web_x0029_>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57DFC8F2C1C14E9B746DF986C41915" ma:contentTypeVersion="9" ma:contentTypeDescription="Create a new document." ma:contentTypeScope="" ma:versionID="09452dab5543572b08c7eec5ce9a1b94">
  <xsd:schema xmlns:xsd="http://www.w3.org/2001/XMLSchema" xmlns:xs="http://www.w3.org/2001/XMLSchema" xmlns:p="http://schemas.microsoft.com/office/2006/metadata/properties" xmlns:ns1="http://schemas.microsoft.com/sharepoint/v3" xmlns:ns2="8785aa91-c7e0-4919-af50-c2335796def4" xmlns:ns3="e90f4b65-f468-49a0-9c1b-80b0331aefe1" targetNamespace="http://schemas.microsoft.com/office/2006/metadata/properties" ma:root="true" ma:fieldsID="f10e0540162938c4198c7a4e8d2e0c4c" ns1:_="" ns2:_="" ns3:_="">
    <xsd:import namespace="http://schemas.microsoft.com/sharepoint/v3"/>
    <xsd:import namespace="8785aa91-c7e0-4919-af50-c2335796def4"/>
    <xsd:import namespace="e90f4b65-f468-49a0-9c1b-80b0331aefe1"/>
    <xsd:element name="properties">
      <xsd:complexType>
        <xsd:sequence>
          <xsd:element name="documentManagement">
            <xsd:complexType>
              <xsd:all>
                <xsd:element ref="ns1:EmailSender" minOccurs="0"/>
                <xsd:element ref="ns1:EmailTo" minOccurs="0"/>
                <xsd:element ref="ns1:EmailCc" minOccurs="0"/>
                <xsd:element ref="ns1:EmailFrom" minOccurs="0"/>
                <xsd:element ref="ns1:EmailSubject" minOccurs="0"/>
                <xsd:element ref="ns2:Abstract_x0020__x0028_for_x0020_web_x0029_" minOccurs="0"/>
                <xsd:element ref="ns2:Author_x0020__x0028_for_x0020_web_x0029_" minOccurs="0"/>
                <xsd:element ref="ns2:Description_x0020__x0028_for_x0020_web_x0029_" minOccurs="0"/>
                <xsd:element ref="ns2:Document_x0020_Date_x0020__x0028_for_x0020_web_x0029_"/>
                <xsd:element ref="ns2:Project_x0020_Name_x0020__x0028_for_x0020_web_x0029_" minOccurs="0"/>
                <xsd:element ref="ns3:Core_x0020_Document_x0020_Categories" minOccurs="0"/>
                <xsd:element ref="ns2:ShowOnWe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8" nillable="true" ma:displayName="E-Mail Sender" ma:hidden="true" ma:internalName="EmailSender">
      <xsd:simpleType>
        <xsd:restriction base="dms:Note">
          <xsd:maxLength value="255"/>
        </xsd:restriction>
      </xsd:simpleType>
    </xsd:element>
    <xsd:element name="EmailTo" ma:index="9" nillable="true" ma:displayName="E-Mail To" ma:hidden="true" ma:internalName="EmailTo">
      <xsd:simpleType>
        <xsd:restriction base="dms:Note">
          <xsd:maxLength value="255"/>
        </xsd:restriction>
      </xsd:simpleType>
    </xsd:element>
    <xsd:element name="EmailCc" ma:index="10" nillable="true" ma:displayName="E-Mail Cc" ma:hidden="true" ma:internalName="EmailCc">
      <xsd:simpleType>
        <xsd:restriction base="dms:Note">
          <xsd:maxLength value="255"/>
        </xsd:restriction>
      </xsd:simpleType>
    </xsd:element>
    <xsd:element name="EmailFrom" ma:index="11" nillable="true" ma:displayName="E-Mail From" ma:hidden="true" ma:internalName="EmailFrom">
      <xsd:simpleType>
        <xsd:restriction base="dms:Text"/>
      </xsd:simpleType>
    </xsd:element>
    <xsd:element name="EmailSubject" ma:index="12"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85aa91-c7e0-4919-af50-c2335796def4" elementFormDefault="qualified">
    <xsd:import namespace="http://schemas.microsoft.com/office/2006/documentManagement/types"/>
    <xsd:import namespace="http://schemas.microsoft.com/office/infopath/2007/PartnerControls"/>
    <xsd:element name="Abstract_x0020__x0028_for_x0020_web_x0029_" ma:index="13" nillable="true" ma:displayName="Abstract (for web)" ma:internalName="Abstract_x0020__x0028_for_x0020_web_x0029_">
      <xsd:simpleType>
        <xsd:restriction base="dms:Note">
          <xsd:maxLength value="255"/>
        </xsd:restriction>
      </xsd:simpleType>
    </xsd:element>
    <xsd:element name="Author_x0020__x0028_for_x0020_web_x0029_" ma:index="14" nillable="true" ma:displayName="Author (for web)" ma:list="UserInfo" ma:SharePointGroup="465" ma:internalName="Author_x0020__x0028_for_x0020_web_x0029_"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scription_x0020__x0028_for_x0020_web_x0029_" ma:index="15" nillable="true" ma:displayName="Description (for web)" ma:description="Use this column to provide a description of the news, event, or document that will appear on the project site on www.merid.org" ma:internalName="Description_x0020__x0028_for_x0020_web_x0029_">
      <xsd:simpleType>
        <xsd:restriction base="dms:Note">
          <xsd:maxLength value="255"/>
        </xsd:restriction>
      </xsd:simpleType>
    </xsd:element>
    <xsd:element name="Document_x0020_Date_x0020__x0028_for_x0020_web_x0029_" ma:index="16" ma:displayName="Document Date (for web)" ma:default="[today]" ma:format="DateOnly" ma:internalName="Document_x0020_Date_x0020__x0028_for_x0020_web_x0029_">
      <xsd:simpleType>
        <xsd:restriction base="dms:DateTime"/>
      </xsd:simpleType>
    </xsd:element>
    <xsd:element name="Project_x0020_Name_x0020__x0028_for_x0020_web_x0029_" ma:index="17" nillable="true" ma:displayName="Project Name (for web)" ma:list="{3a042c9c-ccac-4029-a19a-9f6469f2054d}" ma:internalName="Project_x0020_Name_x0020__x0028_for_x0020_web_x0029_" ma:showField="Project_x0020_Name_x0020__x0028_" ma:web="8785aa91-c7e0-4919-af50-c2335796def4">
      <xsd:simpleType>
        <xsd:restriction base="dms:Lookup"/>
      </xsd:simpleType>
    </xsd:element>
    <xsd:element name="ShowOnWeb" ma:index="20" nillable="true" ma:displayName="ShowOnWeb" ma:default="0" ma:internalName="ShowOnWeb">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90f4b65-f468-49a0-9c1b-80b0331aefe1" elementFormDefault="qualified">
    <xsd:import namespace="http://schemas.microsoft.com/office/2006/documentManagement/types"/>
    <xsd:import namespace="http://schemas.microsoft.com/office/infopath/2007/PartnerControls"/>
    <xsd:element name="Core_x0020_Document_x0020_Categories" ma:index="18" nillable="true" ma:displayName="Project Document Categories" ma:internalName="Core_x0020_Document_x0020_Categories">
      <xsd:complexType>
        <xsd:complexContent>
          <xsd:extension base="dms:MultiChoice">
            <xsd:sequence>
              <xsd:element name="Value" maxOccurs="unbounded" minOccurs="0" nillable="true">
                <xsd:simpleType>
                  <xsd:restriction base="dms:Choice">
                    <xsd:enumeration value="Invitation (to meeting, conference call, interview, or comment period)"/>
                    <xsd:enumeration value="Deliverable/Work Product"/>
                    <xsd:enumeration value="Grant/Contract Administration (proposal, budget, SOW/TOR, grant report)"/>
                    <xsd:enumeration value="Logistics"/>
                    <xsd:enumeration value="Media, Press"/>
                    <xsd:enumeration value="Project Description"/>
                    <xsd:enumeration value="Sub-Contract Administration"/>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079B72-8494-4917-B58B-C596E4308C61}">
  <ds:schemaRefs>
    <ds:schemaRef ds:uri="http://schemas.microsoft.com/office/2006/metadata/properties"/>
    <ds:schemaRef ds:uri="http://schemas.microsoft.com/office/infopath/2007/PartnerControls"/>
    <ds:schemaRef ds:uri="8785aa91-c7e0-4919-af50-c2335796def4"/>
    <ds:schemaRef ds:uri="http://schemas.microsoft.com/sharepoint/v3"/>
    <ds:schemaRef ds:uri="e90f4b65-f468-49a0-9c1b-80b0331aefe1"/>
  </ds:schemaRefs>
</ds:datastoreItem>
</file>

<file path=customXml/itemProps2.xml><?xml version="1.0" encoding="utf-8"?>
<ds:datastoreItem xmlns:ds="http://schemas.openxmlformats.org/officeDocument/2006/customXml" ds:itemID="{80E13E67-184D-45F9-A4DC-8FB9D8DED418}">
  <ds:schemaRefs>
    <ds:schemaRef ds:uri="http://schemas.microsoft.com/sharepoint/v3/contenttype/forms"/>
  </ds:schemaRefs>
</ds:datastoreItem>
</file>

<file path=customXml/itemProps3.xml><?xml version="1.0" encoding="utf-8"?>
<ds:datastoreItem xmlns:ds="http://schemas.openxmlformats.org/officeDocument/2006/customXml" ds:itemID="{DD0A1E42-6FD5-40FC-A3AC-A11702CB19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85aa91-c7e0-4919-af50-c2335796def4"/>
    <ds:schemaRef ds:uri="e90f4b65-f468-49a0-9c1b-80b0331aef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910</TotalTime>
  <Words>2061</Words>
  <Application>Microsoft Office PowerPoint</Application>
  <PresentationFormat>On-screen Show (4:3)</PresentationFormat>
  <Paragraphs>215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Aflatoxin awareness creation in West Africa  Application of principles and best practices of risk communication</vt:lpstr>
      <vt:lpstr>Outline</vt:lpstr>
      <vt:lpstr>Evidence of aflatoxin contamination in W/A 1</vt:lpstr>
      <vt:lpstr>Evidence of aflatoxin 2</vt:lpstr>
      <vt:lpstr>Evidence of Aflatoxin 3</vt:lpstr>
      <vt:lpstr>Slide 6</vt:lpstr>
      <vt:lpstr>Importance of Raising Awareness</vt:lpstr>
      <vt:lpstr>Raising Awareness</vt:lpstr>
      <vt:lpstr>Principles of food safety risk communication</vt:lpstr>
      <vt:lpstr>Principles of risk communication.</vt:lpstr>
      <vt:lpstr>Principles of RC</vt:lpstr>
      <vt:lpstr>Principles of RC</vt:lpstr>
      <vt:lpstr>Principles of RC</vt:lpstr>
      <vt:lpstr>Principles of RC</vt:lpstr>
      <vt:lpstr>Other factors to consider in risk communication</vt:lpstr>
      <vt:lpstr>Other factors</vt:lpstr>
      <vt:lpstr>Other factors</vt:lpstr>
      <vt:lpstr>Some awareness creation efforts in W/A</vt:lpstr>
      <vt:lpstr>FRI/Media awareness creation</vt:lpstr>
      <vt:lpstr>FRI/Media</vt:lpstr>
      <vt:lpstr>FRI/Media</vt:lpstr>
      <vt:lpstr>Rotary Campaign 2001-2004: Highlights</vt:lpstr>
      <vt:lpstr>Rotary campaign</vt:lpstr>
      <vt:lpstr>Slide 24</vt:lpstr>
      <vt:lpstr>Evidence of Good practices of RC</vt:lpstr>
      <vt:lpstr>Evidence of Good practices of RC</vt:lpstr>
      <vt:lpstr>Slide 27</vt:lpstr>
      <vt:lpstr>Evidence of Good practices of RC</vt:lpstr>
      <vt:lpstr>CONCLUSION</vt:lpstr>
      <vt:lpstr>Slide 30</vt:lpstr>
    </vt:vector>
  </TitlesOfParts>
  <Company>Wageningen University and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principles and best practices of risk communication in aflatoxin awareness creation in West Africa</dc:title>
  <dc:creator>Omari, Rose</dc:creator>
  <cp:lastModifiedBy>TYC</cp:lastModifiedBy>
  <cp:revision>41</cp:revision>
  <dcterms:created xsi:type="dcterms:W3CDTF">2014-03-07T02:09:42Z</dcterms:created>
  <dcterms:modified xsi:type="dcterms:W3CDTF">2018-05-14T18:26:13Z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0x0101008457DFC8F2C1C14E9B746DF986C41915</vt:lpwstr>
  </property>
</Properties>
</file>