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06" r:id="rId7"/>
    <p:sldId id="307" r:id="rId8"/>
    <p:sldId id="259" r:id="rId9"/>
    <p:sldId id="315" r:id="rId10"/>
    <p:sldId id="309" r:id="rId11"/>
    <p:sldId id="310" r:id="rId12"/>
    <p:sldId id="295" r:id="rId13"/>
    <p:sldId id="289" r:id="rId14"/>
    <p:sldId id="311" r:id="rId15"/>
    <p:sldId id="312" r:id="rId16"/>
    <p:sldId id="313" r:id="rId1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47" autoAdjust="0"/>
  </p:normalViewPr>
  <p:slideViewPr>
    <p:cSldViewPr>
      <p:cViewPr>
        <p:scale>
          <a:sx n="81" d="100"/>
          <a:sy n="81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2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F415EF-88BE-49FD-9E22-FBC16440509A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788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Future Belongs to the Organised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772788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7A3E3B-451B-4563-9D6E-59B78C5AD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2846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2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E7BB19-1E28-44CA-824C-9ABDD45DE671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387880"/>
            <a:ext cx="5608975" cy="415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788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Future Belongs to the Organised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772788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7FB401-6915-471E-808D-C59806F0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806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189EB-F04A-4782-BF64-23135963F3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 Future Belongs to the </a:t>
            </a:r>
            <a:r>
              <a:rPr lang="en-US" dirty="0" err="1"/>
              <a:t>Organised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The Future Belongs to the Organised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71693-F914-4315-983B-453E062C8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E0241-0CE7-4FD7-B275-F7B3FDC2AB4C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1078C-46F7-4CCF-8ECB-6891266716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13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3437F-AB1A-43BC-9D42-F36011A1E980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9DBA-3FA6-449B-82F7-CCE2C6008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2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10747-51D3-4A19-8EA5-FEC068BC6A65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D853-844F-4B6C-93B8-7AB173073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71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9F8-AA50-46E0-8649-5649C2DB7B38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2923-6C10-4636-A0A0-CC5DA474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AEE4-2324-4AB5-93F9-74FEA72B69B4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5659-F31C-402D-8385-01B99E37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35584-A294-4637-9C3C-3E338DD38A19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8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540E2-E469-4440-B587-CC37E121A4E9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C312F-B742-4677-8BB8-058E938D5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73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C7921-8589-4DD2-82C0-CF4544547C7A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6563-9553-499A-8F96-7EB7DCA02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78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7D8D-A08A-43C6-A99A-063133120FE7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005B5-6D2D-4BA2-BB94-4FFB44C08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4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A935D-B417-4CC7-ADA8-05FB8155751A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54EC5-B7F7-4948-A3F5-B3147D734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34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342D4-822D-491C-90A8-0455FFA26757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01F41-9BDE-4225-89FB-1F1C5E681D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77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56A36-F9C5-4A9F-9D26-B195858B8798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24F11-CB92-43B9-9B09-0AFAEBE8B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4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629E4-85C3-4DC4-BB28-0668E1F3EAB6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8DF9-C7B2-468E-B4DE-4C349AA92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2B842A-9E94-489B-A030-7D31CE878B5C}" type="datetime1">
              <a:rPr lang="en-US" smtClean="0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60833-66A5-4014-9E64-E4866A563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4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28810"/>
          </a:xfrm>
        </p:spPr>
        <p:txBody>
          <a:bodyPr>
            <a:normAutofit/>
          </a:bodyPr>
          <a:lstStyle/>
          <a:p>
            <a:r>
              <a:rPr lang="en-US" b="1" dirty="0" smtClean="0"/>
              <a:t>Challenges from Aflatoxin – The Case of NASFAM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15087" cy="1781175"/>
          </a:xfrm>
        </p:spPr>
        <p:txBody>
          <a:bodyPr>
            <a:normAutofit fontScale="77500" lnSpcReduction="20000"/>
          </a:bodyPr>
          <a:lstStyle/>
          <a:p>
            <a:r>
              <a:rPr lang="en-IE" i="1" dirty="0" smtClean="0">
                <a:solidFill>
                  <a:srgbClr val="00B050"/>
                </a:solidFill>
              </a:rPr>
              <a:t>Presentation at the COMESA Regional Workshop on Aflatoxin Challenges in Eastern and Southern Africa</a:t>
            </a:r>
            <a:endParaRPr lang="en-US" i="1" dirty="0" smtClean="0">
              <a:solidFill>
                <a:srgbClr val="00B050"/>
              </a:solidFill>
            </a:endParaRPr>
          </a:p>
          <a:p>
            <a:r>
              <a:rPr lang="en-US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600" i="1" dirty="0" smtClean="0">
                <a:solidFill>
                  <a:srgbClr val="00B050"/>
                </a:solidFill>
              </a:rPr>
              <a:t>11</a:t>
            </a:r>
            <a:r>
              <a:rPr lang="en-US" sz="2600" i="1" baseline="30000" dirty="0" smtClean="0">
                <a:solidFill>
                  <a:srgbClr val="00B050"/>
                </a:solidFill>
              </a:rPr>
              <a:t>th</a:t>
            </a:r>
            <a:r>
              <a:rPr lang="en-US" sz="2600" i="1" dirty="0" smtClean="0">
                <a:solidFill>
                  <a:srgbClr val="00B050"/>
                </a:solidFill>
              </a:rPr>
              <a:t> – 13</a:t>
            </a:r>
            <a:r>
              <a:rPr lang="en-US" sz="2600" i="1" baseline="30000" dirty="0" smtClean="0">
                <a:solidFill>
                  <a:srgbClr val="00B050"/>
                </a:solidFill>
              </a:rPr>
              <a:t>th</a:t>
            </a:r>
            <a:r>
              <a:rPr lang="en-US" sz="2600" i="1" dirty="0" smtClean="0">
                <a:solidFill>
                  <a:srgbClr val="00B050"/>
                </a:solidFill>
              </a:rPr>
              <a:t> March 2014, Golden Peacock Hotel, Lilongwe</a:t>
            </a:r>
          </a:p>
        </p:txBody>
      </p:sp>
      <p:pic>
        <p:nvPicPr>
          <p:cNvPr id="15363" name="Picture 3" descr="Copy of Smaller Nasfam log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5606355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Presenter:  – Alexander Chikapula, Acting Commercial  Director, NASFAM </a:t>
            </a:r>
            <a:endParaRPr lang="en-US" sz="1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b="1" dirty="0" smtClean="0"/>
              <a:t>Aflatoxin Management Interventions cont’d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36565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smtClean="0"/>
              <a:t>Hand Picking and Selection (HPS)</a:t>
            </a:r>
            <a:endParaRPr lang="en-US" b="0" dirty="0"/>
          </a:p>
        </p:txBody>
      </p:sp>
      <p:pic>
        <p:nvPicPr>
          <p:cNvPr id="48132" name="Picture 24" descr="MCHINJI 310707 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357430"/>
            <a:ext cx="4068792" cy="3616333"/>
          </a:xfrm>
        </p:spPr>
      </p:pic>
      <p:sp>
        <p:nvSpPr>
          <p:cNvPr id="4813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</p:spPr>
        <p:txBody>
          <a:bodyPr/>
          <a:lstStyle/>
          <a:p>
            <a:pPr algn="ctr"/>
            <a:r>
              <a:rPr lang="en-US" b="0" dirty="0" smtClean="0"/>
              <a:t>Machine Sorting</a:t>
            </a:r>
          </a:p>
        </p:txBody>
      </p:sp>
      <p:pic>
        <p:nvPicPr>
          <p:cNvPr id="10" name="Content Placeholder 9" descr="S:\Media Library\Photo Library\Fairtrade\IMG_2620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4041775" cy="359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572264" y="457200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Illuminated Belts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28574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Electronic Eye Sorter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3" descr="Copy of Smaller Nasfam logo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005B5-6D2D-4BA2-BB94-4FFB44C080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b="1" dirty="0" smtClean="0"/>
              <a:t>Aflatoxin</a:t>
            </a:r>
            <a:r>
              <a:rPr lang="en-US" b="1" dirty="0" smtClean="0"/>
              <a:t> </a:t>
            </a:r>
            <a:r>
              <a:rPr lang="en-US" sz="3600" b="1" dirty="0" smtClean="0"/>
              <a:t>Management Interventions  cont’d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Mechanized groundnut shelling to prevent wet shelling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Shifting to buying unshelled groundnuts </a:t>
            </a:r>
            <a:endParaRPr lang="en-US" sz="2400" dirty="0"/>
          </a:p>
        </p:txBody>
      </p:sp>
      <p:pic>
        <p:nvPicPr>
          <p:cNvPr id="4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ubrey\Pictures\BB1\IMG00150-20110906-1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09" y="2338387"/>
            <a:ext cx="2867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ubrey\Pictures\BB1\austin shelling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09812"/>
            <a:ext cx="26650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85010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	Challenges in Mitigating Aflatoxin risk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Unavailability of suitable Aflatoxin detection technologies at farm and warehouse</a:t>
            </a:r>
          </a:p>
          <a:p>
            <a:endParaRPr lang="en-US" sz="2400" dirty="0" smtClean="0"/>
          </a:p>
          <a:p>
            <a:r>
              <a:rPr lang="en-US" sz="2400" dirty="0"/>
              <a:t>Lack of appropriate shelling </a:t>
            </a:r>
            <a:r>
              <a:rPr lang="en-US" sz="2400" dirty="0" smtClean="0"/>
              <a:t>technologies</a:t>
            </a:r>
          </a:p>
          <a:p>
            <a:endParaRPr lang="en-US" sz="2400" dirty="0" smtClean="0"/>
          </a:p>
          <a:p>
            <a:r>
              <a:rPr lang="en-US" sz="2400" dirty="0" smtClean="0"/>
              <a:t>High cost of equipment and testing</a:t>
            </a:r>
          </a:p>
          <a:p>
            <a:endParaRPr lang="en-US" sz="2400" dirty="0"/>
          </a:p>
          <a:p>
            <a:r>
              <a:rPr lang="en-US" sz="2400" dirty="0" smtClean="0"/>
              <a:t>Free for all buying system at farm gate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Developing appropriate messages and sensitization of producers and other value chain actors</a:t>
            </a:r>
          </a:p>
          <a:p>
            <a:endParaRPr lang="en-US" sz="2400" dirty="0" smtClean="0"/>
          </a:p>
          <a:p>
            <a:r>
              <a:rPr lang="en-US" sz="2400" dirty="0" smtClean="0"/>
              <a:t>Lack </a:t>
            </a:r>
            <a:r>
              <a:rPr lang="en-US" sz="2400" dirty="0"/>
              <a:t>of harmonized regional standards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3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THANK YOU </a:t>
            </a:r>
            <a:endParaRPr lang="en-US" b="1" dirty="0"/>
          </a:p>
        </p:txBody>
      </p:sp>
      <p:pic>
        <p:nvPicPr>
          <p:cNvPr id="4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176264"/>
            <a:ext cx="8229600" cy="33409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Brief History of  NASFAM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Aflatoxin </a:t>
            </a:r>
            <a:r>
              <a:rPr lang="en-US" sz="2800" dirty="0"/>
              <a:t>c</a:t>
            </a:r>
            <a:r>
              <a:rPr lang="en-US" sz="2800" dirty="0" smtClean="0"/>
              <a:t>hallenge for smallholder farmers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Trade impacts of Aflatoxin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Market management based on Aflatoxin regulation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Market Access trends by Volume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Aflatoxin Management Interventions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Challenges in mitigating  Aflatoxin risk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en-US" sz="30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en-US" sz="3000" dirty="0" smtClean="0"/>
          </a:p>
        </p:txBody>
      </p:sp>
      <p:pic>
        <p:nvPicPr>
          <p:cNvPr id="17411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Brief History of NASFAM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816224"/>
            <a:ext cx="7859216" cy="413305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1994 </a:t>
            </a:r>
            <a:r>
              <a:rPr lang="en-US" dirty="0" smtClean="0"/>
              <a:t>USAID </a:t>
            </a:r>
            <a:r>
              <a:rPr lang="en-US" dirty="0"/>
              <a:t>funded Smallholder Agri-business Development Project (SADP)</a:t>
            </a:r>
          </a:p>
          <a:p>
            <a:endParaRPr lang="en-US" dirty="0"/>
          </a:p>
          <a:p>
            <a:r>
              <a:rPr lang="en-US" dirty="0"/>
              <a:t>1997 </a:t>
            </a:r>
            <a:r>
              <a:rPr lang="en-US" dirty="0" smtClean="0"/>
              <a:t>NASFAM emerged, intensified crop diversification and market access </a:t>
            </a:r>
          </a:p>
          <a:p>
            <a:pPr lvl="1"/>
            <a:r>
              <a:rPr lang="en-US" dirty="0" smtClean="0"/>
              <a:t>Legumes introduced to spread risk of overdependence on Tobacco and Maize based systems.</a:t>
            </a:r>
            <a:endParaRPr lang="en-US" dirty="0"/>
          </a:p>
          <a:p>
            <a:endParaRPr lang="en-US" dirty="0"/>
          </a:p>
          <a:p>
            <a:r>
              <a:rPr lang="en-US" dirty="0"/>
              <a:t>Current </a:t>
            </a:r>
            <a:r>
              <a:rPr lang="en-US" dirty="0" smtClean="0"/>
              <a:t>membership </a:t>
            </a:r>
            <a:r>
              <a:rPr lang="en-US" dirty="0"/>
              <a:t>of over 110,000 </a:t>
            </a:r>
            <a:r>
              <a:rPr lang="en-US" dirty="0" smtClean="0"/>
              <a:t>smallholder farmers in </a:t>
            </a:r>
            <a:r>
              <a:rPr lang="en-US" dirty="0"/>
              <a:t>50 Associations across Malawi</a:t>
            </a:r>
          </a:p>
          <a:p>
            <a:endParaRPr lang="en-US" dirty="0"/>
          </a:p>
          <a:p>
            <a:r>
              <a:rPr lang="en-US" dirty="0" smtClean="0"/>
              <a:t>Currently guided by SDP III – Transforming Association Management </a:t>
            </a:r>
            <a:r>
              <a:rPr lang="en-US" dirty="0" err="1" smtClean="0"/>
              <a:t>Centres</a:t>
            </a:r>
            <a:r>
              <a:rPr lang="en-US" dirty="0" smtClean="0"/>
              <a:t> (AMCs) to Innovation and Productivity Centers (IPCs)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9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</a:t>
            </a:r>
            <a:r>
              <a:rPr lang="en-US" sz="3600" b="1" dirty="0" smtClean="0"/>
              <a:t>Aflatoxin Challenge for Smallholders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816224"/>
            <a:ext cx="6933456" cy="3701008"/>
          </a:xfrm>
        </p:spPr>
        <p:txBody>
          <a:bodyPr>
            <a:noAutofit/>
          </a:bodyPr>
          <a:lstStyle/>
          <a:p>
            <a:r>
              <a:rPr lang="en-US" sz="2200" dirty="0" smtClean="0"/>
              <a:t>Food security of smallholders</a:t>
            </a:r>
          </a:p>
          <a:p>
            <a:pPr marL="400050" lvl="2" indent="0">
              <a:buNone/>
            </a:pPr>
            <a:r>
              <a:rPr lang="en-US" sz="2200" dirty="0" smtClean="0"/>
              <a:t>- Maize </a:t>
            </a:r>
            <a:r>
              <a:rPr lang="en-US" sz="2200" dirty="0"/>
              <a:t>and Groundnuts major part of rural diet.</a:t>
            </a:r>
          </a:p>
          <a:p>
            <a:endParaRPr lang="en-US" sz="2200" dirty="0" smtClean="0"/>
          </a:p>
          <a:p>
            <a:r>
              <a:rPr lang="en-US" sz="2200" dirty="0" smtClean="0"/>
              <a:t>Health of smallholders</a:t>
            </a:r>
          </a:p>
          <a:p>
            <a:pPr marL="457200" lvl="1" indent="0">
              <a:buNone/>
            </a:pPr>
            <a:r>
              <a:rPr lang="en-US" sz="2200" dirty="0" smtClean="0"/>
              <a:t>- Farm productivity</a:t>
            </a:r>
          </a:p>
          <a:p>
            <a:endParaRPr lang="en-US" sz="2200" dirty="0"/>
          </a:p>
          <a:p>
            <a:r>
              <a:rPr lang="en-US" sz="2200" dirty="0" smtClean="0"/>
              <a:t>Trade</a:t>
            </a:r>
          </a:p>
          <a:p>
            <a:pPr marL="457200" lvl="1" indent="0">
              <a:buNone/>
            </a:pPr>
            <a:r>
              <a:rPr lang="en-US" sz="2200" dirty="0" smtClean="0"/>
              <a:t>- Local and international regulations</a:t>
            </a:r>
          </a:p>
          <a:p>
            <a:pPr marL="457200" lvl="1" indent="0">
              <a:buNone/>
            </a:pPr>
            <a:r>
              <a:rPr lang="en-US" sz="2200" dirty="0" smtClean="0"/>
              <a:t>- Restricted market access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8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Trade impacts of </a:t>
            </a:r>
            <a:r>
              <a:rPr lang="en-US" sz="3600" b="1" dirty="0" err="1" smtClean="0"/>
              <a:t>Aflatoxin</a:t>
            </a:r>
            <a:endParaRPr lang="en-US" sz="3600" b="1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Until mid 1980s, Groundnuts was Malawi’s third rated cash crop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2400" dirty="0" smtClean="0"/>
              <a:t>Malawian groundnuts were liked in Europe due to their confectionary characters</a:t>
            </a:r>
          </a:p>
          <a:p>
            <a:endParaRPr lang="en-US" sz="2400" dirty="0" smtClean="0"/>
          </a:p>
          <a:p>
            <a:r>
              <a:rPr lang="en-GB" sz="2400" dirty="0" smtClean="0"/>
              <a:t>Market was lost due to Aflatoxin infestation, among other reasons</a:t>
            </a:r>
            <a:endParaRPr lang="en-US" sz="2400" dirty="0" smtClean="0"/>
          </a:p>
        </p:txBody>
      </p:sp>
      <p:sp>
        <p:nvSpPr>
          <p:cNvPr id="22531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071688"/>
            <a:ext cx="4038600" cy="3214687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2532" name="Picture 3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S:\Photo library\library\Twin Trading\MCHINJI 010807 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3924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6563-9553-499A-8F96-7EB7DCA02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390219"/>
            <a:ext cx="6697117" cy="11525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Various  </a:t>
            </a:r>
            <a:r>
              <a:rPr lang="en-US" sz="4000" b="1" dirty="0"/>
              <a:t>markets’ regulations for </a:t>
            </a:r>
            <a:r>
              <a:rPr lang="en-US" sz="4000" b="1" dirty="0" err="1"/>
              <a:t>Aflatoxin</a:t>
            </a:r>
            <a:endParaRPr lang="en-US" sz="4000" b="1" dirty="0"/>
          </a:p>
        </p:txBody>
      </p:sp>
      <p:graphicFrame>
        <p:nvGraphicFramePr>
          <p:cNvPr id="96308" name="Group 52"/>
          <p:cNvGraphicFramePr>
            <a:graphicFrameLocks noGrp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xmlns="" val="282970708"/>
              </p:ext>
            </p:extLst>
          </p:nvPr>
        </p:nvGraphicFramePr>
        <p:xfrm>
          <a:off x="395536" y="2060848"/>
          <a:ext cx="8280920" cy="3744415"/>
        </p:xfrm>
        <a:graphic>
          <a:graphicData uri="http://schemas.openxmlformats.org/drawingml/2006/table">
            <a:tbl>
              <a:tblPr/>
              <a:tblGrid>
                <a:gridCol w="5156559"/>
                <a:gridCol w="1306755"/>
                <a:gridCol w="1817606"/>
              </a:tblGrid>
              <a:tr h="56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European Union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 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 of America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7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35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	</a:t>
            </a:r>
            <a:r>
              <a:rPr lang="en-GB" sz="3600" b="1" dirty="0" smtClean="0"/>
              <a:t>NASFAM</a:t>
            </a:r>
            <a:r>
              <a:rPr lang="en-GB" sz="3600" dirty="0" smtClean="0"/>
              <a:t> </a:t>
            </a:r>
            <a:r>
              <a:rPr lang="en-GB" sz="3600" b="1" dirty="0" smtClean="0"/>
              <a:t>Market Management Based on Aflatoxin Regulation</a:t>
            </a:r>
            <a:endParaRPr lang="en-US" sz="3600" b="1" dirty="0" smtClean="0"/>
          </a:p>
        </p:txBody>
      </p:sp>
      <p:graphicFrame>
        <p:nvGraphicFramePr>
          <p:cNvPr id="58428" name="Group 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591526770"/>
              </p:ext>
            </p:extLst>
          </p:nvPr>
        </p:nvGraphicFramePr>
        <p:xfrm>
          <a:off x="539551" y="1628800"/>
          <a:ext cx="8136905" cy="4389120"/>
        </p:xfrm>
        <a:graphic>
          <a:graphicData uri="http://schemas.openxmlformats.org/drawingml/2006/table">
            <a:tbl>
              <a:tblPr/>
              <a:tblGrid>
                <a:gridCol w="2362264"/>
                <a:gridCol w="3062339"/>
                <a:gridCol w="2712302"/>
              </a:tblGrid>
              <a:tr h="90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Aflatoxin 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µg/Kg)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Target Market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Importer’s Regulatory Limit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 to 2.0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Europe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 to 8.0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8.1 to 15.0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Caribbean/USA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 15.0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Local Market and other informal Exports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Unlimited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Grade Outs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Oil Extraction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7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65659-F31C-402D-8385-01B99E3765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76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7929618" cy="1011222"/>
          </a:xfrm>
        </p:spPr>
        <p:txBody>
          <a:bodyPr>
            <a:normAutofit/>
          </a:bodyPr>
          <a:lstStyle/>
          <a:p>
            <a:r>
              <a:rPr lang="en-US" dirty="0" smtClean="0"/>
              <a:t>	 </a:t>
            </a:r>
            <a:r>
              <a:rPr lang="en-US" sz="3200" b="1" dirty="0" smtClean="0"/>
              <a:t>Market Access Trends by Volumes</a:t>
            </a:r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7675588" cy="5372666"/>
        </p:xfrm>
        <a:graphic>
          <a:graphicData uri="http://schemas.openxmlformats.org/drawingml/2006/table">
            <a:tbl>
              <a:tblPr/>
              <a:tblGrid>
                <a:gridCol w="1443813"/>
                <a:gridCol w="2077258"/>
                <a:gridCol w="2077259"/>
                <a:gridCol w="2077258"/>
              </a:tblGrid>
              <a:tr h="125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Total Traded (MT)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Total exported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(MT)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Exported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2,131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350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0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2,160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0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740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0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8697" name="Picture 7" descr="Copy of Smaller Nasfam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D729-028E-4739-90CA-F220D2D50F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31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	</a:t>
            </a:r>
            <a:r>
              <a:rPr lang="en-GB" sz="3200" b="1" dirty="0" smtClean="0"/>
              <a:t>Aflatoxin Management Interventions</a:t>
            </a:r>
            <a:endParaRPr lang="en-US" sz="3200" b="1" dirty="0" smtClean="0"/>
          </a:p>
        </p:txBody>
      </p:sp>
      <p:pic>
        <p:nvPicPr>
          <p:cNvPr id="56327" name="Picture 7" descr="Zikometso february 09 3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857364"/>
            <a:ext cx="3952671" cy="3286147"/>
          </a:xfrm>
        </p:spPr>
      </p:pic>
      <p:sp>
        <p:nvSpPr>
          <p:cNvPr id="56326" name="Rectangle 6"/>
          <p:cNvSpPr>
            <a:spLocks noGrp="1"/>
          </p:cNvSpPr>
          <p:nvPr>
            <p:ph type="body" sz="half" idx="2"/>
          </p:nvPr>
        </p:nvSpPr>
        <p:spPr>
          <a:xfrm>
            <a:off x="4429124" y="1357298"/>
            <a:ext cx="4429156" cy="476886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Improved farm management systems</a:t>
            </a:r>
          </a:p>
          <a:p>
            <a:endParaRPr lang="en-GB" sz="2400" dirty="0" smtClean="0"/>
          </a:p>
          <a:p>
            <a:r>
              <a:rPr lang="en-GB" sz="2400" dirty="0" smtClean="0"/>
              <a:t>Removal of visibly contaminated peanuts</a:t>
            </a:r>
          </a:p>
          <a:p>
            <a:endParaRPr lang="en-GB" sz="2400" dirty="0" smtClean="0"/>
          </a:p>
          <a:p>
            <a:r>
              <a:rPr lang="en-GB" sz="2400" dirty="0" smtClean="0"/>
              <a:t>Aflatoxin analysis (AfB1 {ELISA}, and Total </a:t>
            </a:r>
            <a:r>
              <a:rPr lang="en-GB" sz="2400" dirty="0" err="1" smtClean="0"/>
              <a:t>Afla</a:t>
            </a:r>
            <a:r>
              <a:rPr lang="en-GB" sz="2400" dirty="0" smtClean="0"/>
              <a:t> {VICAM})</a:t>
            </a:r>
          </a:p>
          <a:p>
            <a:endParaRPr lang="en-GB" sz="2400" dirty="0" smtClean="0"/>
          </a:p>
          <a:p>
            <a:r>
              <a:rPr lang="en-GB" sz="2400" dirty="0" smtClean="0"/>
              <a:t>Movement from hand sorting to machine sorting</a:t>
            </a:r>
            <a:endParaRPr lang="en-GB" sz="2400" dirty="0"/>
          </a:p>
        </p:txBody>
      </p:sp>
      <p:pic>
        <p:nvPicPr>
          <p:cNvPr id="5" name="Picture 3" descr="Copy of Smaller Nasfam log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2533" y="512721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Field demonstration of Mandela Cork drying technology</a:t>
            </a:r>
            <a:endParaRPr lang="en-US" sz="1400" i="1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2923-6C10-4636-A0A0-CC5DA474AF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7DFC8F2C1C14E9B746DF986C41915" ma:contentTypeVersion="9" ma:contentTypeDescription="Create a new document." ma:contentTypeScope="" ma:versionID="09452dab5543572b08c7eec5ce9a1b94">
  <xsd:schema xmlns:xsd="http://www.w3.org/2001/XMLSchema" xmlns:xs="http://www.w3.org/2001/XMLSchema" xmlns:p="http://schemas.microsoft.com/office/2006/metadata/properties" xmlns:ns1="http://schemas.microsoft.com/sharepoint/v3" xmlns:ns2="8785aa91-c7e0-4919-af50-c2335796def4" xmlns:ns3="e90f4b65-f468-49a0-9c1b-80b0331aefe1" targetNamespace="http://schemas.microsoft.com/office/2006/metadata/properties" ma:root="true" ma:fieldsID="f10e0540162938c4198c7a4e8d2e0c4c" ns1:_="" ns2:_="" ns3:_="">
    <xsd:import namespace="http://schemas.microsoft.com/sharepoint/v3"/>
    <xsd:import namespace="8785aa91-c7e0-4919-af50-c2335796def4"/>
    <xsd:import namespace="e90f4b65-f468-49a0-9c1b-80b0331aefe1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Abstract_x0020__x0028_for_x0020_web_x0029_" minOccurs="0"/>
                <xsd:element ref="ns2:Author_x0020__x0028_for_x0020_web_x0029_" minOccurs="0"/>
                <xsd:element ref="ns2:Description_x0020__x0028_for_x0020_web_x0029_" minOccurs="0"/>
                <xsd:element ref="ns2:Document_x0020_Date_x0020__x0028_for_x0020_web_x0029_"/>
                <xsd:element ref="ns2:Project_x0020_Name_x0020__x0028_for_x0020_web_x0029_" minOccurs="0"/>
                <xsd:element ref="ns3:Core_x0020_Document_x0020_Categories" minOccurs="0"/>
                <xsd:element ref="ns2:ShowOnW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5aa91-c7e0-4919-af50-c2335796def4" elementFormDefault="qualified">
    <xsd:import namespace="http://schemas.microsoft.com/office/2006/documentManagement/types"/>
    <xsd:import namespace="http://schemas.microsoft.com/office/infopath/2007/PartnerControls"/>
    <xsd:element name="Abstract_x0020__x0028_for_x0020_web_x0029_" ma:index="13" nillable="true" ma:displayName="Abstract (for web)" ma:internalName="Abstract_x0020__x0028_for_x0020_web_x0029_">
      <xsd:simpleType>
        <xsd:restriction base="dms:Note">
          <xsd:maxLength value="255"/>
        </xsd:restriction>
      </xsd:simpleType>
    </xsd:element>
    <xsd:element name="Author_x0020__x0028_for_x0020_web_x0029_" ma:index="14" nillable="true" ma:displayName="Author (for web)" ma:list="UserInfo" ma:SharePointGroup="465" ma:internalName="Author_x0020__x0028_for_x0020_web_x0029_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scription_x0020__x0028_for_x0020_web_x0029_" ma:index="15" nillable="true" ma:displayName="Description (for web)" ma:description="Use this column to provide a description of the news, event, or document that will appear on the project site on www.merid.org" ma:internalName="Description_x0020__x0028_for_x0020_web_x0029_">
      <xsd:simpleType>
        <xsd:restriction base="dms:Note">
          <xsd:maxLength value="255"/>
        </xsd:restriction>
      </xsd:simpleType>
    </xsd:element>
    <xsd:element name="Document_x0020_Date_x0020__x0028_for_x0020_web_x0029_" ma:index="16" ma:displayName="Document Date (for web)" ma:default="[today]" ma:format="DateOnly" ma:internalName="Document_x0020_Date_x0020__x0028_for_x0020_web_x0029_">
      <xsd:simpleType>
        <xsd:restriction base="dms:DateTime"/>
      </xsd:simpleType>
    </xsd:element>
    <xsd:element name="Project_x0020_Name_x0020__x0028_for_x0020_web_x0029_" ma:index="17" nillable="true" ma:displayName="Project Name (for web)" ma:list="{3a042c9c-ccac-4029-a19a-9f6469f2054d}" ma:internalName="Project_x0020_Name_x0020__x0028_for_x0020_web_x0029_" ma:showField="Project_x0020_Name_x0020__x0028_" ma:web="8785aa91-c7e0-4919-af50-c2335796def4">
      <xsd:simpleType>
        <xsd:restriction base="dms:Lookup"/>
      </xsd:simpleType>
    </xsd:element>
    <xsd:element name="ShowOnWeb" ma:index="20" nillable="true" ma:displayName="ShowOnWeb" ma:default="0" ma:internalName="ShowOnWeb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f4b65-f468-49a0-9c1b-80b0331aefe1" elementFormDefault="qualified">
    <xsd:import namespace="http://schemas.microsoft.com/office/2006/documentManagement/types"/>
    <xsd:import namespace="http://schemas.microsoft.com/office/infopath/2007/PartnerControls"/>
    <xsd:element name="Core_x0020_Document_x0020_Categories" ma:index="18" nillable="true" ma:displayName="Project Document Categories" ma:internalName="Core_x0020_Document_x0020_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vitation (to meeting, conference call, interview, or comment period)"/>
                    <xsd:enumeration value="Deliverable/Work Product"/>
                    <xsd:enumeration value="Grant/Contract Administration (proposal, budget, SOW/TOR, grant report)"/>
                    <xsd:enumeration value="Logistics"/>
                    <xsd:enumeration value="Media, Press"/>
                    <xsd:enumeration value="Project Description"/>
                    <xsd:enumeration value="Sub-Contract Administration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stract_x0020__x0028_for_x0020_web_x0029_ xmlns="8785aa91-c7e0-4919-af50-c2335796def4" xsi:nil="true"/>
    <EmailTo xmlns="http://schemas.microsoft.com/sharepoint/v3" xsi:nil="true"/>
    <Core_x0020_Document_x0020_Categories xmlns="e90f4b65-f468-49a0-9c1b-80b0331aefe1"/>
    <EmailSender xmlns="http://schemas.microsoft.com/sharepoint/v3" xsi:nil="true"/>
    <EmailFrom xmlns="http://schemas.microsoft.com/sharepoint/v3" xsi:nil="true"/>
    <ShowOnWeb xmlns="8785aa91-c7e0-4919-af50-c2335796def4">false</ShowOnWeb>
    <Project_x0020_Name_x0020__x0028_for_x0020_web_x0029_ xmlns="8785aa91-c7e0-4919-af50-c2335796def4" xsi:nil="true"/>
    <Description_x0020__x0028_for_x0020_web_x0029_ xmlns="8785aa91-c7e0-4919-af50-c2335796def4" xsi:nil="true"/>
    <EmailSubject xmlns="http://schemas.microsoft.com/sharepoint/v3" xsi:nil="true"/>
    <Author_x0020__x0028_for_x0020_web_x0029_ xmlns="8785aa91-c7e0-4919-af50-c2335796def4">
      <UserInfo>
        <DisplayName/>
        <AccountId xsi:nil="true"/>
        <AccountType/>
      </UserInfo>
    </Author_x0020__x0028_for_x0020_web_x0029_>
    <EmailCc xmlns="http://schemas.microsoft.com/sharepoint/v3" xsi:nil="true"/>
    <Document_x0020_Date_x0020__x0028_for_x0020_web_x0029_ xmlns="8785aa91-c7e0-4919-af50-c2335796def4">2014-03-17T09:27:58+00:00</Document_x0020_Date_x0020__x0028_for_x0020_web_x002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61D76-1BAB-469A-A4F4-8DB9C05D4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85aa91-c7e0-4919-af50-c2335796def4"/>
    <ds:schemaRef ds:uri="e90f4b65-f468-49a0-9c1b-80b0331ae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590A27-6C77-42D3-80AA-9C5304CE7560}">
  <ds:schemaRefs>
    <ds:schemaRef ds:uri="http://schemas.microsoft.com/office/2006/metadata/properties"/>
    <ds:schemaRef ds:uri="http://schemas.microsoft.com/office/infopath/2007/PartnerControls"/>
    <ds:schemaRef ds:uri="8785aa91-c7e0-4919-af50-c2335796def4"/>
    <ds:schemaRef ds:uri="http://schemas.microsoft.com/sharepoint/v3"/>
    <ds:schemaRef ds:uri="e90f4b65-f468-49a0-9c1b-80b0331aefe1"/>
  </ds:schemaRefs>
</ds:datastoreItem>
</file>

<file path=customXml/itemProps3.xml><?xml version="1.0" encoding="utf-8"?>
<ds:datastoreItem xmlns:ds="http://schemas.openxmlformats.org/officeDocument/2006/customXml" ds:itemID="{A020C949-C53D-4143-9545-7C40E81A6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471</Words>
  <Application>Microsoft Office PowerPoint</Application>
  <PresentationFormat>On-screen Show (4:3)</PresentationFormat>
  <Paragraphs>167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Challenges from Aflatoxin – The Case of NASFAM</vt:lpstr>
      <vt:lpstr>Presentation Outline</vt:lpstr>
      <vt:lpstr>Brief History of NASFAM</vt:lpstr>
      <vt:lpstr> Aflatoxin Challenge for Smallholders</vt:lpstr>
      <vt:lpstr>Trade impacts of Aflatoxin</vt:lpstr>
      <vt:lpstr>Various  markets’ regulations for Aflatoxin</vt:lpstr>
      <vt:lpstr> NASFAM Market Management Based on Aflatoxin Regulation</vt:lpstr>
      <vt:lpstr>  Market Access Trends by Volumes</vt:lpstr>
      <vt:lpstr> Aflatoxin Management Interventions</vt:lpstr>
      <vt:lpstr> Aflatoxin Management Interventions cont’d</vt:lpstr>
      <vt:lpstr> Aflatoxin Management Interventions  cont’d</vt:lpstr>
      <vt:lpstr> Challenges in Mitigating Aflatoxin risk</vt:lpstr>
      <vt:lpstr>Slide 13</vt:lpstr>
    </vt:vector>
  </TitlesOfParts>
  <Company>NASFAM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NASFAM: Nine Years Experience in Groundnuts Production, Quality Improvement Strategies and Sales Management</dc:title>
  <dc:creator>JMaruwo</dc:creator>
  <cp:lastModifiedBy>TYC</cp:lastModifiedBy>
  <cp:revision>153</cp:revision>
  <cp:lastPrinted>2014-03-10T06:40:48Z</cp:lastPrinted>
  <dcterms:created xsi:type="dcterms:W3CDTF">2009-04-29T07:42:27Z</dcterms:created>
  <dcterms:modified xsi:type="dcterms:W3CDTF">2018-05-09T19:55:09Z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0x0101008457DFC8F2C1C14E9B746DF986C41915</vt:lpwstr>
  </property>
</Properties>
</file>