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57" r:id="rId6"/>
    <p:sldId id="258" r:id="rId7"/>
    <p:sldId id="292" r:id="rId8"/>
    <p:sldId id="294" r:id="rId9"/>
    <p:sldId id="303" r:id="rId10"/>
    <p:sldId id="295" r:id="rId11"/>
    <p:sldId id="296" r:id="rId12"/>
    <p:sldId id="297" r:id="rId13"/>
    <p:sldId id="298" r:id="rId14"/>
    <p:sldId id="299" r:id="rId15"/>
    <p:sldId id="300" r:id="rId16"/>
    <p:sldId id="301" r:id="rId17"/>
    <p:sldId id="305" r:id="rId18"/>
    <p:sldId id="306" r:id="rId19"/>
    <p:sldId id="307" r:id="rId20"/>
    <p:sldId id="309" r:id="rId21"/>
    <p:sldId id="310" r:id="rId22"/>
    <p:sldId id="311"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84380"/>
    <p:restoredTop sz="94660"/>
  </p:normalViewPr>
  <p:slideViewPr>
    <p:cSldViewPr>
      <p:cViewPr>
        <p:scale>
          <a:sx n="70" d="100"/>
          <a:sy n="70" d="100"/>
        </p:scale>
        <p:origin x="-5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C6257-8CF3-4DD3-9BE4-4C8E86D3CEC6}" type="datetimeFigureOut">
              <a:rPr lang="ar-SA" smtClean="0"/>
              <a:pPr/>
              <a:t>27/08/1439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AE6A7B4-52BB-4C1A-B4F0-808B79741D1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9C6257-8CF3-4DD3-9BE4-4C8E86D3CEC6}" type="datetimeFigureOut">
              <a:rPr lang="ar-SA" smtClean="0"/>
              <a:pPr/>
              <a:t>27/08/1439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E6A7B4-52BB-4C1A-B4F0-808B79741D1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accent6">
              <a:lumMod val="40000"/>
              <a:lumOff val="60000"/>
            </a:schemeClr>
          </a:solidFill>
        </p:spPr>
        <p:txBody>
          <a:bodyPr>
            <a:normAutofit/>
          </a:bodyPr>
          <a:lstStyle/>
          <a:p>
            <a:endParaRPr lang="en-US" sz="5400" b="1" dirty="0" smtClean="0"/>
          </a:p>
          <a:p>
            <a:r>
              <a:rPr lang="en-US" sz="5400" b="1" dirty="0" smtClean="0">
                <a:solidFill>
                  <a:srgbClr val="00B050"/>
                </a:solidFill>
              </a:rPr>
              <a:t>FOOD SAFETY SYSTEM IN SUDAN </a:t>
            </a:r>
          </a:p>
          <a:p>
            <a:endParaRPr lang="en-US" dirty="0" smtClean="0"/>
          </a:p>
          <a:p>
            <a:r>
              <a:rPr lang="en-US" sz="1800" b="1" dirty="0" smtClean="0">
                <a:solidFill>
                  <a:schemeClr val="tx1"/>
                </a:solidFill>
              </a:rPr>
              <a:t>Prepared by</a:t>
            </a:r>
          </a:p>
          <a:p>
            <a:r>
              <a:rPr lang="en-US" sz="1800" dirty="0" smtClean="0"/>
              <a:t> </a:t>
            </a:r>
          </a:p>
          <a:p>
            <a:r>
              <a:rPr lang="en-US" sz="2400" b="1" dirty="0" smtClean="0">
                <a:solidFill>
                  <a:schemeClr val="accent6">
                    <a:lumMod val="50000"/>
                  </a:schemeClr>
                </a:solidFill>
              </a:rPr>
              <a:t>Sirageldin Mustafa Mohamed AHMED</a:t>
            </a:r>
          </a:p>
          <a:p>
            <a:r>
              <a:rPr lang="en-US" sz="1800" b="1" dirty="0" smtClean="0">
                <a:solidFill>
                  <a:schemeClr val="tx1"/>
                </a:solidFill>
              </a:rPr>
              <a:t>Environmental Health and Food Safety Adviser</a:t>
            </a:r>
          </a:p>
          <a:p>
            <a:r>
              <a:rPr lang="en-US" sz="1800" b="1" dirty="0" smtClean="0">
                <a:solidFill>
                  <a:schemeClr val="tx1"/>
                </a:solidFill>
              </a:rPr>
              <a:t>Federal Ministry of Health </a:t>
            </a:r>
          </a:p>
          <a:p>
            <a:r>
              <a:rPr lang="en-US" sz="1800" b="1" dirty="0" smtClean="0">
                <a:solidFill>
                  <a:srgbClr val="0070C0"/>
                </a:solidFill>
              </a:rPr>
              <a:t>sirageldinmust@yahoo.com</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normAutofit/>
          </a:bodyPr>
          <a:lstStyle/>
          <a:p>
            <a:pPr algn="l" rtl="0"/>
            <a:r>
              <a:rPr lang="en-US" sz="2400" b="1" dirty="0" smtClean="0">
                <a:solidFill>
                  <a:schemeClr val="tx1"/>
                </a:solidFill>
                <a:sym typeface="Wingdings 2"/>
              </a:rPr>
              <a:t>The </a:t>
            </a:r>
            <a:r>
              <a:rPr lang="en-US" sz="2400" b="1" dirty="0" smtClean="0">
                <a:solidFill>
                  <a:srgbClr val="00B050"/>
                </a:solidFill>
                <a:sym typeface="Wingdings 2"/>
              </a:rPr>
              <a:t>Federal Ministry of Agriculture and Irrigation  </a:t>
            </a:r>
            <a:r>
              <a:rPr lang="en-US" sz="2400" b="1" dirty="0" smtClean="0">
                <a:solidFill>
                  <a:schemeClr val="tx1"/>
                </a:solidFill>
                <a:sym typeface="Wingdings 2"/>
              </a:rPr>
              <a:t>plays a vital </a:t>
            </a:r>
          </a:p>
          <a:p>
            <a:pPr algn="l" rtl="0"/>
            <a:r>
              <a:rPr lang="en-US" sz="2400" b="1" dirty="0" smtClean="0">
                <a:solidFill>
                  <a:schemeClr val="tx1"/>
                </a:solidFill>
                <a:sym typeface="Wingdings 2"/>
              </a:rPr>
              <a:t> role in controlling the agricultural products  by conducting continuous campaigns of awareness to producers  encouraging them to implement GOOD AGRICULTURAL PRACTICE  </a:t>
            </a:r>
            <a:r>
              <a:rPr lang="en-US" sz="2400" b="1" dirty="0" smtClean="0">
                <a:solidFill>
                  <a:srgbClr val="FF0000"/>
                </a:solidFill>
                <a:sym typeface="Wingdings 2"/>
              </a:rPr>
              <a:t>GAP</a:t>
            </a:r>
            <a:r>
              <a:rPr lang="en-US" sz="2400" b="1" dirty="0" smtClean="0">
                <a:solidFill>
                  <a:srgbClr val="00B050"/>
                </a:solidFill>
                <a:sym typeface="Wingdings 2"/>
              </a:rPr>
              <a:t>  </a:t>
            </a:r>
            <a:r>
              <a:rPr lang="en-US" sz="2400" b="1" dirty="0" smtClean="0">
                <a:solidFill>
                  <a:schemeClr val="tx1"/>
                </a:solidFill>
                <a:sym typeface="Wingdings 2"/>
              </a:rPr>
              <a:t>and by enforcement of its different Acts and regulations such as </a:t>
            </a:r>
          </a:p>
          <a:p>
            <a:pPr algn="l" rtl="0"/>
            <a:r>
              <a:rPr lang="en-US" sz="2400" b="1" dirty="0" smtClean="0">
                <a:solidFill>
                  <a:schemeClr val="tx1"/>
                </a:solidFill>
                <a:sym typeface="Wingdings 2"/>
              </a:rPr>
              <a:t>	</a:t>
            </a:r>
          </a:p>
          <a:p>
            <a:pPr algn="l" rtl="0"/>
            <a:r>
              <a:rPr lang="en-US" sz="2400" b="1" dirty="0" smtClean="0">
                <a:solidFill>
                  <a:schemeClr val="tx1"/>
                </a:solidFill>
                <a:sym typeface="Wingdings 2"/>
              </a:rPr>
              <a:t>	 Federal Pesticide and Pest Control Act 1994</a:t>
            </a:r>
          </a:p>
          <a:p>
            <a:pPr algn="l" rtl="0"/>
            <a:r>
              <a:rPr lang="en-US" sz="2400" b="1" dirty="0" smtClean="0">
                <a:solidFill>
                  <a:schemeClr val="tx1"/>
                </a:solidFill>
                <a:sym typeface="Wingdings 2"/>
              </a:rPr>
              <a:t>	 Federal Agricultural Fertilizers Act 2010</a:t>
            </a:r>
          </a:p>
          <a:p>
            <a:pPr algn="l" rtl="0"/>
            <a:r>
              <a:rPr lang="en-US" sz="2400" b="1" dirty="0" smtClean="0">
                <a:solidFill>
                  <a:schemeClr val="tx1"/>
                </a:solidFill>
                <a:sym typeface="Wingdings 2"/>
              </a:rPr>
              <a:t>	 Federal Seeds and Species Protection Act 2010</a:t>
            </a:r>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a:bodyPr>
          <a:lstStyle/>
          <a:p>
            <a:pPr algn="l" rtl="0"/>
            <a:r>
              <a:rPr lang="en-US" sz="2400" b="1" dirty="0" smtClean="0">
                <a:solidFill>
                  <a:schemeClr val="tx1"/>
                </a:solidFill>
                <a:sym typeface="Wingdings 2"/>
              </a:rPr>
              <a:t>The  </a:t>
            </a:r>
            <a:r>
              <a:rPr lang="en-US" sz="2400" b="1" dirty="0" smtClean="0">
                <a:solidFill>
                  <a:srgbClr val="FF0000"/>
                </a:solidFill>
                <a:sym typeface="Wingdings 2"/>
              </a:rPr>
              <a:t>Federal Ministry of Animal Resources , Fisheries and Ranges </a:t>
            </a:r>
            <a:r>
              <a:rPr lang="en-US" sz="2400" b="1" dirty="0" smtClean="0">
                <a:solidFill>
                  <a:schemeClr val="tx1"/>
                </a:solidFill>
                <a:sym typeface="Wingdings 2"/>
              </a:rPr>
              <a:t>has got its own mandate. It carries out  inspection in the field of animals , fish and fishery products and enforce the following  Acts and regulations: </a:t>
            </a:r>
          </a:p>
          <a:p>
            <a:pPr algn="l" rtl="0"/>
            <a:r>
              <a:rPr lang="en-US" sz="2400" b="1" dirty="0" smtClean="0">
                <a:solidFill>
                  <a:schemeClr val="tx1"/>
                </a:solidFill>
                <a:sym typeface="Wingdings 2"/>
              </a:rPr>
              <a:t>	</a:t>
            </a:r>
          </a:p>
          <a:p>
            <a:pPr algn="l" rtl="0"/>
            <a:r>
              <a:rPr lang="en-US" sz="2400" b="1" dirty="0" smtClean="0">
                <a:solidFill>
                  <a:schemeClr val="tx1"/>
                </a:solidFill>
                <a:sym typeface="Wingdings 2"/>
              </a:rPr>
              <a:t>	 Federal Animal Skin and Hides Act 1956</a:t>
            </a:r>
          </a:p>
          <a:p>
            <a:pPr algn="l" rtl="0"/>
            <a:r>
              <a:rPr lang="en-US" sz="2400" b="1" dirty="0" smtClean="0">
                <a:solidFill>
                  <a:schemeClr val="tx1"/>
                </a:solidFill>
                <a:sym typeface="Wingdings 2"/>
              </a:rPr>
              <a:t>	 Federal  meat Inspection Act 1974</a:t>
            </a:r>
          </a:p>
          <a:p>
            <a:pPr algn="l" rtl="0"/>
            <a:r>
              <a:rPr lang="en-US" sz="2400" b="1" dirty="0" smtClean="0">
                <a:solidFill>
                  <a:schemeClr val="tx1"/>
                </a:solidFill>
                <a:sym typeface="Wingdings 2"/>
              </a:rPr>
              <a:t>	 Federal Veterinary Health Quarantine for Exported and </a:t>
            </a:r>
          </a:p>
          <a:p>
            <a:pPr algn="l" rtl="0"/>
            <a:r>
              <a:rPr lang="en-US" sz="2400" b="1" dirty="0" smtClean="0">
                <a:solidFill>
                  <a:schemeClr val="tx1"/>
                </a:solidFill>
                <a:sym typeface="Wingdings 2"/>
              </a:rPr>
              <a:t>                  imported Live Animals and Meat 2004 </a:t>
            </a:r>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fontScale="77500" lnSpcReduction="20000"/>
          </a:bodyPr>
          <a:lstStyle/>
          <a:p>
            <a:pPr algn="l" rtl="0"/>
            <a:r>
              <a:rPr lang="en-US" sz="3800" b="1" dirty="0" smtClean="0">
                <a:solidFill>
                  <a:srgbClr val="FF0000"/>
                </a:solidFill>
                <a:sym typeface="Wingdings 2"/>
              </a:rPr>
              <a:t>The Sudanese Standards and Metrology organization (SSMO) </a:t>
            </a:r>
            <a:r>
              <a:rPr lang="en-US" sz="3800" dirty="0" smtClean="0">
                <a:solidFill>
                  <a:schemeClr val="tx1"/>
                </a:solidFill>
                <a:sym typeface="Wingdings 2"/>
              </a:rPr>
              <a:t>was established in the year </a:t>
            </a:r>
            <a:r>
              <a:rPr lang="en-US" sz="3800" b="1" dirty="0" smtClean="0">
                <a:solidFill>
                  <a:schemeClr val="tx1"/>
                </a:solidFill>
                <a:sym typeface="Wingdings 2"/>
              </a:rPr>
              <a:t>1992</a:t>
            </a:r>
            <a:r>
              <a:rPr lang="en-US" sz="3800" dirty="0" smtClean="0">
                <a:solidFill>
                  <a:schemeClr val="tx1"/>
                </a:solidFill>
                <a:sym typeface="Wingdings 2"/>
              </a:rPr>
              <a:t> and  since then the SSMO has taken over the full responsibility of issuing all commodity standards including food,</a:t>
            </a:r>
          </a:p>
          <a:p>
            <a:pPr algn="l" rtl="0"/>
            <a:endParaRPr lang="en-US" sz="3800" dirty="0" smtClean="0">
              <a:solidFill>
                <a:schemeClr val="tx1"/>
              </a:solidFill>
              <a:sym typeface="Wingdings 2"/>
            </a:endParaRPr>
          </a:p>
          <a:p>
            <a:pPr algn="l" rtl="0"/>
            <a:r>
              <a:rPr lang="en-US" sz="3800" dirty="0" smtClean="0">
                <a:solidFill>
                  <a:schemeClr val="tx1"/>
                </a:solidFill>
                <a:sym typeface="Wingdings 2"/>
              </a:rPr>
              <a:t>The organization issued more than 1,000 food standards  following </a:t>
            </a:r>
            <a:r>
              <a:rPr lang="en-US" sz="3800" b="1" dirty="0" smtClean="0">
                <a:solidFill>
                  <a:srgbClr val="00B050"/>
                </a:solidFill>
                <a:sym typeface="Wingdings 2"/>
              </a:rPr>
              <a:t>CODEX</a:t>
            </a:r>
            <a:r>
              <a:rPr lang="en-US" sz="3800" dirty="0" smtClean="0">
                <a:solidFill>
                  <a:schemeClr val="tx1"/>
                </a:solidFill>
                <a:sym typeface="Wingdings 2"/>
              </a:rPr>
              <a:t> and </a:t>
            </a:r>
            <a:r>
              <a:rPr lang="en-US" sz="3800" b="1" dirty="0" smtClean="0">
                <a:solidFill>
                  <a:srgbClr val="00B050"/>
                </a:solidFill>
                <a:sym typeface="Wingdings 2"/>
              </a:rPr>
              <a:t>ISO</a:t>
            </a:r>
            <a:r>
              <a:rPr lang="en-US" sz="3800" dirty="0" smtClean="0">
                <a:solidFill>
                  <a:schemeClr val="tx1"/>
                </a:solidFill>
                <a:sym typeface="Wingdings 2"/>
              </a:rPr>
              <a:t> recommendations.</a:t>
            </a:r>
          </a:p>
          <a:p>
            <a:pPr algn="l" rtl="0"/>
            <a:endParaRPr lang="en-US" sz="3800" dirty="0" smtClean="0">
              <a:solidFill>
                <a:schemeClr val="tx1"/>
              </a:solidFill>
              <a:sym typeface="Wingdings 2"/>
            </a:endParaRPr>
          </a:p>
          <a:p>
            <a:pPr algn="l" rtl="0"/>
            <a:r>
              <a:rPr lang="en-US" sz="3800" dirty="0" smtClean="0">
                <a:solidFill>
                  <a:schemeClr val="tx1"/>
                </a:solidFill>
                <a:sym typeface="Wingdings 2"/>
              </a:rPr>
              <a:t>The bulk of work of food safety in Sudan is now carried by </a:t>
            </a:r>
            <a:r>
              <a:rPr lang="en-US" sz="3800" b="1" dirty="0" smtClean="0">
                <a:solidFill>
                  <a:srgbClr val="FF0000"/>
                </a:solidFill>
                <a:sym typeface="Wingdings 2"/>
              </a:rPr>
              <a:t>SSMO</a:t>
            </a:r>
            <a:r>
              <a:rPr lang="en-US" sz="3800" dirty="0" smtClean="0">
                <a:solidFill>
                  <a:schemeClr val="tx1"/>
                </a:solidFill>
                <a:sym typeface="Wingdings 2"/>
              </a:rPr>
              <a:t> and the standards issued cover all types of commodities, code of practices, guidelines , sanitary requirements and measures of food establishments and transportation vehicles.</a:t>
            </a: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OVERVIEW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normAutofit fontScale="77500" lnSpcReduction="20000"/>
          </a:bodyPr>
          <a:lstStyle/>
          <a:p>
            <a:pPr algn="l" rtl="0"/>
            <a:endParaRPr lang="en-US" sz="3800" b="1" dirty="0" smtClean="0">
              <a:solidFill>
                <a:schemeClr val="tx1"/>
              </a:solidFill>
              <a:sym typeface="Wingdings 2"/>
            </a:endParaRPr>
          </a:p>
          <a:p>
            <a:pPr algn="l" rtl="0"/>
            <a:r>
              <a:rPr lang="en-US" sz="3400" b="1" dirty="0" smtClean="0">
                <a:solidFill>
                  <a:srgbClr val="0070C0"/>
                </a:solidFill>
                <a:sym typeface="Wingdings 2"/>
              </a:rPr>
              <a:t> HUMAN RESOURCES </a:t>
            </a:r>
          </a:p>
          <a:p>
            <a:pPr algn="l" rtl="0"/>
            <a:r>
              <a:rPr lang="en-US" sz="3400" b="1" dirty="0" smtClean="0">
                <a:solidFill>
                  <a:srgbClr val="0070C0"/>
                </a:solidFill>
                <a:sym typeface="Wingdings 2"/>
              </a:rPr>
              <a:t>	     </a:t>
            </a:r>
            <a:r>
              <a:rPr lang="en-US" sz="3400" b="1" dirty="0" smtClean="0">
                <a:solidFill>
                  <a:srgbClr val="002060"/>
                </a:solidFill>
                <a:sym typeface="Wingdings 2"/>
              </a:rPr>
              <a:t>Human resource capacity is inadequate in term of food safety management tools such as HACCP  and risk analysis  amongst food inspectors and food safety managers in micro, small and some medium enterprises </a:t>
            </a:r>
          </a:p>
          <a:p>
            <a:pPr algn="l" rtl="0"/>
            <a:endParaRPr lang="en-US" sz="3400" dirty="0" smtClean="0">
              <a:solidFill>
                <a:schemeClr val="tx1"/>
              </a:solidFill>
              <a:sym typeface="Wingdings 2"/>
            </a:endParaRPr>
          </a:p>
          <a:p>
            <a:pPr algn="l" rtl="0"/>
            <a:r>
              <a:rPr lang="en-US" sz="3400" b="1" dirty="0" smtClean="0">
                <a:solidFill>
                  <a:srgbClr val="0070C0"/>
                </a:solidFill>
                <a:sym typeface="Wingdings 2"/>
              </a:rPr>
              <a:t> STANDARDS AND TECHNICAL COMMITTEES </a:t>
            </a:r>
          </a:p>
          <a:p>
            <a:pPr algn="just" rtl="0"/>
            <a:r>
              <a:rPr lang="en-US" sz="3400" b="1" dirty="0" smtClean="0">
                <a:solidFill>
                  <a:srgbClr val="0070C0"/>
                </a:solidFill>
                <a:sym typeface="Wingdings 2"/>
              </a:rPr>
              <a:t>	     </a:t>
            </a:r>
            <a:r>
              <a:rPr lang="en-US" sz="3400" b="1" dirty="0" smtClean="0">
                <a:solidFill>
                  <a:srgbClr val="002060"/>
                </a:solidFill>
                <a:sym typeface="Wingdings 2"/>
              </a:rPr>
              <a:t>Standards are prepared by technical committees according to well-established procedures of the SSMO. These technical committees have members from various stakeholders, which include industries, business, research centers universities, ministries, labor associations, consumer protection associations and experts. That to guarantee wide range of consultation </a:t>
            </a:r>
            <a:endParaRPr lang="en-US" sz="3400" dirty="0" smtClean="0">
              <a:solidFill>
                <a:srgbClr val="002060"/>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FOOD CHAIN APPROACH </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normAutofit/>
          </a:bodyPr>
          <a:lstStyle/>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a:t>
            </a:r>
            <a:endParaRPr lang="en-US" sz="2400" b="1" dirty="0" smtClean="0">
              <a:solidFill>
                <a:srgbClr val="002060"/>
              </a:solidFill>
              <a:sym typeface="Wingdings 2"/>
            </a:endParaRPr>
          </a:p>
          <a:p>
            <a:pPr algn="l" rtl="0"/>
            <a:r>
              <a:rPr lang="en-US" sz="2400" b="1" dirty="0" smtClean="0">
                <a:solidFill>
                  <a:srgbClr val="002060"/>
                </a:solidFill>
                <a:sym typeface="Wingdings 2"/>
              </a:rPr>
              <a:t>	    </a:t>
            </a:r>
            <a:endParaRPr lang="en-US" sz="2400" dirty="0" smtClean="0">
              <a:solidFill>
                <a:srgbClr val="002060"/>
              </a:solidFill>
              <a:sym typeface="Wingdings 2"/>
            </a:endParaRPr>
          </a:p>
          <a:p>
            <a:pPr algn="l" rtl="0"/>
            <a:endParaRPr lang="en-US" sz="2400" dirty="0" smtClean="0">
              <a:solidFill>
                <a:schemeClr val="tx1"/>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MYCOTOXINS </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a:bodyPr>
          <a:lstStyle/>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The most important </a:t>
            </a:r>
            <a:r>
              <a:rPr lang="en-US" sz="2400" b="1" dirty="0" err="1" smtClean="0">
                <a:solidFill>
                  <a:srgbClr val="0070C0"/>
                </a:solidFill>
                <a:sym typeface="Wingdings 2"/>
              </a:rPr>
              <a:t>mycotoxins</a:t>
            </a:r>
            <a:r>
              <a:rPr lang="en-US" sz="2400" b="1" dirty="0" smtClean="0">
                <a:solidFill>
                  <a:srgbClr val="0070C0"/>
                </a:solidFill>
                <a:sym typeface="Wingdings 2"/>
              </a:rPr>
              <a:t>  in Sudan are as follows:</a:t>
            </a: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a:t>
            </a:r>
            <a:r>
              <a:rPr lang="en-US" sz="2400" b="1" dirty="0" smtClean="0">
                <a:solidFill>
                  <a:schemeClr val="accent6">
                    <a:lumMod val="75000"/>
                  </a:schemeClr>
                </a:solidFill>
                <a:sym typeface="Wingdings 2"/>
              </a:rPr>
              <a:t>	</a:t>
            </a:r>
            <a:r>
              <a:rPr lang="en-US" sz="2400" b="1" dirty="0" smtClean="0">
                <a:solidFill>
                  <a:schemeClr val="tx1"/>
                </a:solidFill>
                <a:sym typeface="Wingdings 2"/>
              </a:rPr>
              <a:t>AFLATOXIN</a:t>
            </a:r>
          </a:p>
          <a:p>
            <a:pPr algn="l" rtl="0"/>
            <a:r>
              <a:rPr lang="en-US" sz="2400" b="1" dirty="0" smtClean="0">
                <a:solidFill>
                  <a:schemeClr val="accent6">
                    <a:lumMod val="75000"/>
                  </a:schemeClr>
                </a:solidFill>
                <a:sym typeface="Wingdings 2"/>
              </a:rPr>
              <a:t>			</a:t>
            </a:r>
            <a:r>
              <a:rPr lang="en-US" sz="2400" b="1" dirty="0" smtClean="0">
                <a:solidFill>
                  <a:schemeClr val="tx1"/>
                </a:solidFill>
                <a:sym typeface="Wingdings 2"/>
              </a:rPr>
              <a:t>OCHRATOXIN</a:t>
            </a:r>
          </a:p>
          <a:p>
            <a:pPr algn="l" rtl="0"/>
            <a:r>
              <a:rPr lang="en-US" sz="2400" b="1" dirty="0" smtClean="0">
                <a:solidFill>
                  <a:schemeClr val="accent6">
                    <a:lumMod val="75000"/>
                  </a:schemeClr>
                </a:solidFill>
                <a:sym typeface="Wingdings 2"/>
              </a:rPr>
              <a:t>			</a:t>
            </a:r>
            <a:r>
              <a:rPr lang="en-US" sz="2400" b="1" dirty="0" smtClean="0">
                <a:solidFill>
                  <a:schemeClr val="tx1"/>
                </a:solidFill>
                <a:sym typeface="Wingdings 2"/>
              </a:rPr>
              <a:t>FUMONISINS</a:t>
            </a:r>
          </a:p>
          <a:p>
            <a:pPr algn="l" rtl="0"/>
            <a:r>
              <a:rPr lang="en-US" sz="2400" b="1" dirty="0" smtClean="0">
                <a:solidFill>
                  <a:schemeClr val="accent6">
                    <a:lumMod val="75000"/>
                  </a:schemeClr>
                </a:solidFill>
                <a:sym typeface="Wingdings 2"/>
              </a:rPr>
              <a:t>			</a:t>
            </a:r>
            <a:r>
              <a:rPr lang="en-US" sz="2400" b="1" dirty="0" smtClean="0">
                <a:solidFill>
                  <a:schemeClr val="tx1"/>
                </a:solidFill>
                <a:sym typeface="Wingdings 2"/>
              </a:rPr>
              <a:t>ZEARLEONE</a:t>
            </a:r>
            <a:r>
              <a:rPr lang="en-US" sz="2400" b="1" dirty="0" smtClean="0">
                <a:solidFill>
                  <a:schemeClr val="accent6">
                    <a:lumMod val="75000"/>
                  </a:schemeClr>
                </a:solidFill>
                <a:sym typeface="Wingdings 2"/>
              </a:rPr>
              <a:t> </a:t>
            </a:r>
          </a:p>
          <a:p>
            <a:pPr algn="l" rtl="0"/>
            <a:r>
              <a:rPr lang="en-US" sz="2400" b="1" dirty="0" smtClean="0">
                <a:solidFill>
                  <a:schemeClr val="accent6">
                    <a:lumMod val="75000"/>
                  </a:schemeClr>
                </a:solidFill>
                <a:sym typeface="Wingdings 2"/>
              </a:rPr>
              <a:t>			</a:t>
            </a:r>
            <a:r>
              <a:rPr lang="en-US" sz="2400" b="1" dirty="0" smtClean="0">
                <a:solidFill>
                  <a:schemeClr val="tx1"/>
                </a:solidFill>
                <a:sym typeface="Wingdings 2"/>
              </a:rPr>
              <a:t>DEOXYNIVALENOL (DON)</a:t>
            </a:r>
          </a:p>
          <a:p>
            <a:pPr algn="l" rtl="0"/>
            <a:r>
              <a:rPr lang="en-US" sz="2400" b="1" dirty="0" smtClean="0">
                <a:solidFill>
                  <a:srgbClr val="002060"/>
                </a:solidFill>
                <a:sym typeface="Wingdings 2"/>
              </a:rPr>
              <a:t>	    </a:t>
            </a:r>
            <a:endParaRPr lang="en-US" sz="2400" dirty="0" smtClean="0">
              <a:solidFill>
                <a:srgbClr val="002060"/>
              </a:solidFill>
              <a:sym typeface="Wingdings 2"/>
            </a:endParaRPr>
          </a:p>
          <a:p>
            <a:pPr algn="l" rtl="0"/>
            <a:endParaRPr lang="en-US" sz="2400" dirty="0" smtClean="0">
              <a:solidFill>
                <a:schemeClr val="tx1"/>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ALFATOXIN </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a:bodyPr>
          <a:lstStyle/>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  SORGHUM</a:t>
            </a:r>
          </a:p>
          <a:p>
            <a:pPr algn="l" rtl="0"/>
            <a:r>
              <a:rPr lang="en-US" sz="2400" b="1" dirty="0" smtClean="0">
                <a:solidFill>
                  <a:srgbClr val="0070C0"/>
                </a:solidFill>
                <a:sym typeface="Wingdings 2"/>
              </a:rPr>
              <a:t>	-  GROUNDNUTS </a:t>
            </a:r>
          </a:p>
          <a:p>
            <a:pPr algn="l" rtl="0"/>
            <a:r>
              <a:rPr lang="en-US" sz="2400" b="1" dirty="0" smtClean="0">
                <a:solidFill>
                  <a:srgbClr val="0070C0"/>
                </a:solidFill>
                <a:sym typeface="Wingdings 2"/>
              </a:rPr>
              <a:t>	-  COTTON SEEDS</a:t>
            </a: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  B1 B2 </a:t>
            </a:r>
          </a:p>
          <a:p>
            <a:pPr algn="l" rtl="0"/>
            <a:r>
              <a:rPr lang="en-US" sz="2400" b="1" dirty="0" smtClean="0">
                <a:solidFill>
                  <a:srgbClr val="0070C0"/>
                </a:solidFill>
                <a:sym typeface="Wingdings 2"/>
              </a:rPr>
              <a:t>             -   M1 M2</a:t>
            </a:r>
          </a:p>
          <a:p>
            <a:pPr algn="l" rtl="0"/>
            <a:r>
              <a:rPr lang="en-US" sz="2400" b="1" dirty="0" smtClean="0">
                <a:solidFill>
                  <a:srgbClr val="0070C0"/>
                </a:solidFill>
                <a:sym typeface="Wingdings 2"/>
              </a:rPr>
              <a:t>	-  G1  G2 	</a:t>
            </a:r>
          </a:p>
          <a:p>
            <a:pPr algn="l" rtl="0"/>
            <a:r>
              <a:rPr lang="en-US" sz="2400" b="1" dirty="0" smtClean="0">
                <a:solidFill>
                  <a:srgbClr val="0070C0"/>
                </a:solidFill>
                <a:sym typeface="Wingdings 2"/>
              </a:rPr>
              <a:t>              </a:t>
            </a:r>
            <a:endParaRPr lang="en-US" sz="2400" dirty="0" smtClean="0">
              <a:solidFill>
                <a:schemeClr val="tx1"/>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ALFATOXIN </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a:bodyPr>
          <a:lstStyle/>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  MOTHER MILK</a:t>
            </a:r>
          </a:p>
          <a:p>
            <a:pPr algn="l" rtl="0"/>
            <a:r>
              <a:rPr lang="en-US" sz="2400" b="1" dirty="0" smtClean="0">
                <a:solidFill>
                  <a:srgbClr val="0070C0"/>
                </a:solidFill>
                <a:sym typeface="Wingdings 2"/>
              </a:rPr>
              <a:t>	-  COW  MILK</a:t>
            </a:r>
          </a:p>
          <a:p>
            <a:pPr algn="l" rtl="0"/>
            <a:r>
              <a:rPr lang="en-US" sz="2400" b="1" dirty="0" smtClean="0">
                <a:solidFill>
                  <a:srgbClr val="0070C0"/>
                </a:solidFill>
                <a:sym typeface="Wingdings 2"/>
              </a:rPr>
              <a:t>	-  OILS </a:t>
            </a: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  ANIMAL FEED  - CEREALS</a:t>
            </a:r>
          </a:p>
          <a:p>
            <a:pPr algn="l" rtl="0"/>
            <a:r>
              <a:rPr lang="en-US" sz="2400" b="1" dirty="0" smtClean="0">
                <a:solidFill>
                  <a:srgbClr val="0070C0"/>
                </a:solidFill>
                <a:sym typeface="Wingdings 2"/>
              </a:rPr>
              <a:t>             -   ANIMAL FEED - CAKES</a:t>
            </a:r>
          </a:p>
          <a:p>
            <a:pPr algn="l" rtl="0"/>
            <a:r>
              <a:rPr lang="en-US" sz="2400" b="1" dirty="0" smtClean="0">
                <a:solidFill>
                  <a:srgbClr val="0070C0"/>
                </a:solidFill>
                <a:sym typeface="Wingdings 2"/>
              </a:rPr>
              <a:t>              </a:t>
            </a:r>
            <a:endParaRPr lang="en-US" sz="2400" dirty="0" smtClean="0">
              <a:solidFill>
                <a:schemeClr val="tx1"/>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ALFATOXIN </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fontScale="62500" lnSpcReduction="20000"/>
          </a:bodyPr>
          <a:lstStyle/>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  ALFATOXIN IN SORGHUM SURVEILLANCE PROJECT IN SUDAN </a:t>
            </a:r>
          </a:p>
          <a:p>
            <a:pPr algn="l" rtl="0"/>
            <a:r>
              <a:rPr lang="en-US" sz="2400" b="1" dirty="0" smtClean="0">
                <a:solidFill>
                  <a:srgbClr val="0070C0"/>
                </a:solidFill>
                <a:sym typeface="Wingdings 2"/>
              </a:rPr>
              <a:t>		- CODEX TRUST FUND </a:t>
            </a:r>
          </a:p>
          <a:p>
            <a:pPr algn="l" rtl="0"/>
            <a:r>
              <a:rPr lang="en-US" sz="2400" b="1" dirty="0" smtClean="0">
                <a:solidFill>
                  <a:srgbClr val="0070C0"/>
                </a:solidFill>
                <a:sym typeface="Wingdings 2"/>
              </a:rPr>
              <a:t>		-  SUDAN , ETHIOPIA – MALI BURKINAFASO </a:t>
            </a:r>
          </a:p>
          <a:p>
            <a:pPr algn="l" rtl="0"/>
            <a:r>
              <a:rPr lang="en-US" sz="2400" b="1" dirty="0" smtClean="0">
                <a:solidFill>
                  <a:srgbClr val="0070C0"/>
                </a:solidFill>
                <a:sym typeface="Wingdings 2"/>
              </a:rPr>
              <a:t>		-  SAMPLE COLLECTION FROM ALL  CONCERNED ARES</a:t>
            </a:r>
          </a:p>
          <a:p>
            <a:pPr algn="l" rtl="0"/>
            <a:r>
              <a:rPr lang="en-US" sz="2400" b="1" dirty="0" smtClean="0">
                <a:solidFill>
                  <a:srgbClr val="0070C0"/>
                </a:solidFill>
                <a:sym typeface="Wingdings 2"/>
              </a:rPr>
              <a:t>  				- Field</a:t>
            </a:r>
          </a:p>
          <a:p>
            <a:pPr algn="l" rtl="0"/>
            <a:r>
              <a:rPr lang="en-US" sz="2400" b="1" dirty="0" smtClean="0">
                <a:solidFill>
                  <a:srgbClr val="0070C0"/>
                </a:solidFill>
                <a:sym typeface="Wingdings 2"/>
              </a:rPr>
              <a:t>				- Storage</a:t>
            </a:r>
          </a:p>
          <a:p>
            <a:pPr algn="l" rtl="0"/>
            <a:r>
              <a:rPr lang="en-US" sz="2400" b="1" dirty="0" smtClean="0">
                <a:solidFill>
                  <a:srgbClr val="0070C0"/>
                </a:solidFill>
                <a:sym typeface="Wingdings 2"/>
              </a:rPr>
              <a:t>				- Market </a:t>
            </a:r>
          </a:p>
          <a:p>
            <a:pPr algn="l" rtl="0"/>
            <a:r>
              <a:rPr lang="en-US" sz="2400" b="1" dirty="0" smtClean="0">
                <a:solidFill>
                  <a:srgbClr val="0070C0"/>
                </a:solidFill>
                <a:sym typeface="Wingdings 2"/>
              </a:rPr>
              <a:t>				- Processing establishments</a:t>
            </a: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 Samples will be tested  in BELGIUM </a:t>
            </a: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  Steering Committee from </a:t>
            </a:r>
          </a:p>
          <a:p>
            <a:pPr algn="l" rtl="0"/>
            <a:r>
              <a:rPr lang="en-US" sz="2400" b="1" dirty="0" smtClean="0">
                <a:solidFill>
                  <a:srgbClr val="0070C0"/>
                </a:solidFill>
                <a:sym typeface="Wingdings 2"/>
              </a:rPr>
              <a:t>			- SSMO</a:t>
            </a:r>
          </a:p>
          <a:p>
            <a:pPr algn="l" rtl="0"/>
            <a:r>
              <a:rPr lang="en-US" sz="2400" b="1" dirty="0" smtClean="0">
                <a:solidFill>
                  <a:srgbClr val="0070C0"/>
                </a:solidFill>
                <a:sym typeface="Wingdings 2"/>
              </a:rPr>
              <a:t>			- Ministry of Health </a:t>
            </a:r>
          </a:p>
          <a:p>
            <a:pPr algn="l" rtl="0"/>
            <a:r>
              <a:rPr lang="en-US" sz="2400" b="1" dirty="0" smtClean="0">
                <a:solidFill>
                  <a:srgbClr val="0070C0"/>
                </a:solidFill>
                <a:sym typeface="Wingdings 2"/>
              </a:rPr>
              <a:t>			- Ministry of Agriculture and Irrigation </a:t>
            </a:r>
          </a:p>
          <a:p>
            <a:pPr algn="l" rtl="0"/>
            <a:r>
              <a:rPr lang="en-US" sz="2400" b="1" dirty="0" smtClean="0">
                <a:solidFill>
                  <a:srgbClr val="0070C0"/>
                </a:solidFill>
                <a:sym typeface="Wingdings 2"/>
              </a:rPr>
              <a:t>			- Ministry of  Foreign Trade</a:t>
            </a:r>
          </a:p>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a:t>
            </a: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a:t>
            </a:r>
            <a:endParaRPr lang="en-US" sz="2400" dirty="0" smtClean="0">
              <a:solidFill>
                <a:schemeClr val="tx1"/>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ALFATOXIN </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normAutofit fontScale="92500" lnSpcReduction="20000"/>
          </a:bodyPr>
          <a:lstStyle/>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  ALFATOXIN IN SORGHUM SURVEILLANCE PROJECT IN SUDAN </a:t>
            </a:r>
          </a:p>
          <a:p>
            <a:pPr algn="l" rtl="0"/>
            <a:r>
              <a:rPr lang="en-US" sz="2400" b="1" dirty="0" smtClean="0">
                <a:solidFill>
                  <a:srgbClr val="0070C0"/>
                </a:solidFill>
                <a:sym typeface="Wingdings 2"/>
              </a:rPr>
              <a:t>		- CODEX TRUST FUND </a:t>
            </a:r>
          </a:p>
          <a:p>
            <a:pPr algn="l" rtl="0"/>
            <a:r>
              <a:rPr lang="en-US" sz="2400" b="1" dirty="0" smtClean="0">
                <a:solidFill>
                  <a:srgbClr val="0070C0"/>
                </a:solidFill>
                <a:sym typeface="Wingdings 2"/>
              </a:rPr>
              <a:t>		-  SUDAN , ETHIOPIA – MALI BURKINAFASO </a:t>
            </a:r>
          </a:p>
          <a:p>
            <a:pPr algn="l" rtl="0"/>
            <a:r>
              <a:rPr lang="en-US" sz="2400" b="1" dirty="0" smtClean="0">
                <a:solidFill>
                  <a:srgbClr val="0070C0"/>
                </a:solidFill>
                <a:sym typeface="Wingdings 2"/>
              </a:rPr>
              <a:t>		-  SAMPLE COLLECTION FROM ALL  CONCERNED ARES</a:t>
            </a:r>
          </a:p>
          <a:p>
            <a:pPr algn="l" rtl="0"/>
            <a:r>
              <a:rPr lang="en-US" sz="2400" b="1" dirty="0" smtClean="0">
                <a:solidFill>
                  <a:srgbClr val="0070C0"/>
                </a:solidFill>
                <a:sym typeface="Wingdings 2"/>
              </a:rPr>
              <a:t>  				- Field</a:t>
            </a:r>
          </a:p>
          <a:p>
            <a:pPr algn="l" rtl="0"/>
            <a:r>
              <a:rPr lang="en-US" sz="2400" b="1" dirty="0" smtClean="0">
                <a:solidFill>
                  <a:srgbClr val="0070C0"/>
                </a:solidFill>
                <a:sym typeface="Wingdings 2"/>
              </a:rPr>
              <a:t>				- Storage</a:t>
            </a:r>
          </a:p>
          <a:p>
            <a:pPr algn="l" rtl="0"/>
            <a:r>
              <a:rPr lang="en-US" sz="2400" b="1" dirty="0" smtClean="0">
                <a:solidFill>
                  <a:srgbClr val="0070C0"/>
                </a:solidFill>
                <a:sym typeface="Wingdings 2"/>
              </a:rPr>
              <a:t>				- Market </a:t>
            </a:r>
          </a:p>
          <a:p>
            <a:pPr algn="l" rtl="0"/>
            <a:r>
              <a:rPr lang="en-US" sz="2400" b="1" dirty="0" smtClean="0">
                <a:solidFill>
                  <a:srgbClr val="0070C0"/>
                </a:solidFill>
                <a:sym typeface="Wingdings 2"/>
              </a:rPr>
              <a:t>				- Processing establishments</a:t>
            </a:r>
          </a:p>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a:t>
            </a:r>
          </a:p>
          <a:p>
            <a:pPr algn="l" rtl="0"/>
            <a:r>
              <a:rPr lang="en-US" sz="2400" b="1" dirty="0" smtClean="0">
                <a:solidFill>
                  <a:srgbClr val="0070C0"/>
                </a:solidFill>
                <a:sym typeface="Wingdings 2"/>
              </a:rPr>
              <a:t>	SUDAN FINAL REPORT WILL BE READY SOON  </a:t>
            </a: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endParaRPr lang="en-US" sz="2400" b="1" dirty="0" smtClean="0">
              <a:solidFill>
                <a:srgbClr val="0070C0"/>
              </a:solidFill>
              <a:sym typeface="Wingdings 2"/>
            </a:endParaRPr>
          </a:p>
          <a:p>
            <a:pPr algn="l" rtl="0"/>
            <a:r>
              <a:rPr lang="en-US" sz="2400" b="1" dirty="0" smtClean="0">
                <a:solidFill>
                  <a:srgbClr val="0070C0"/>
                </a:solidFill>
                <a:sym typeface="Wingdings 2"/>
              </a:rPr>
              <a:t>	</a:t>
            </a:r>
            <a:endParaRPr lang="en-US" sz="2400" dirty="0" smtClean="0">
              <a:solidFill>
                <a:schemeClr val="tx1"/>
              </a:solidFill>
              <a:sym typeface="Wingdings 2"/>
            </a:endParaRP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a:solidFill>
            <a:schemeClr val="accent5">
              <a:lumMod val="75000"/>
            </a:schemeClr>
          </a:solidFill>
        </p:spPr>
        <p:txBody>
          <a:bodyPr/>
          <a:lstStyle/>
          <a:p>
            <a:r>
              <a:rPr lang="ar-SA" b="1" dirty="0" smtClean="0">
                <a:solidFill>
                  <a:schemeClr val="bg1"/>
                </a:solidFill>
              </a:rPr>
              <a:t>INTRODUCTION</a:t>
            </a:r>
            <a:r>
              <a:rPr lang="ar-SA" dirty="0" smtClean="0"/>
              <a:t>  </a:t>
            </a:r>
            <a:endParaRPr lang="ar-SA" dirty="0"/>
          </a:p>
        </p:txBody>
      </p:sp>
      <p:sp>
        <p:nvSpPr>
          <p:cNvPr id="3" name="Subtitle 2"/>
          <p:cNvSpPr>
            <a:spLocks noGrp="1"/>
          </p:cNvSpPr>
          <p:nvPr>
            <p:ph type="subTitle" idx="1"/>
          </p:nvPr>
        </p:nvSpPr>
        <p:spPr>
          <a:xfrm>
            <a:off x="0" y="1484784"/>
            <a:ext cx="9144000" cy="5373216"/>
          </a:xfrm>
          <a:solidFill>
            <a:schemeClr val="accent6">
              <a:lumMod val="40000"/>
              <a:lumOff val="60000"/>
            </a:schemeClr>
          </a:solidFill>
        </p:spPr>
        <p:txBody>
          <a:bodyPr/>
          <a:lstStyle/>
          <a:p>
            <a:pPr algn="l" rtl="0">
              <a:buFontTx/>
              <a:buChar char="-"/>
            </a:pPr>
            <a:r>
              <a:rPr lang="en-US" dirty="0" smtClean="0">
                <a:solidFill>
                  <a:schemeClr val="tx1"/>
                </a:solidFill>
              </a:rPr>
              <a:t>Sudan covers an area of 1,881,000 square kilometers </a:t>
            </a:r>
          </a:p>
          <a:p>
            <a:pPr algn="l" rtl="0">
              <a:buFontTx/>
              <a:buChar char="-"/>
            </a:pPr>
            <a:r>
              <a:rPr lang="en-US" dirty="0">
                <a:solidFill>
                  <a:schemeClr val="tx1"/>
                </a:solidFill>
              </a:rPr>
              <a:t> </a:t>
            </a:r>
            <a:r>
              <a:rPr lang="en-US" dirty="0" smtClean="0">
                <a:solidFill>
                  <a:schemeClr val="tx1"/>
                </a:solidFill>
              </a:rPr>
              <a:t>It has boundaries with Egypt, Libya, Ethiopia, Eritrea, Central African Republic, Chad and Southern Sudan.</a:t>
            </a:r>
          </a:p>
          <a:p>
            <a:pPr algn="l" rtl="0">
              <a:buFontTx/>
              <a:buChar char="-"/>
            </a:pPr>
            <a:r>
              <a:rPr lang="en-US" dirty="0" smtClean="0">
                <a:solidFill>
                  <a:schemeClr val="tx1"/>
                </a:solidFill>
              </a:rPr>
              <a:t>It has a coastline of 835 Km</a:t>
            </a:r>
          </a:p>
          <a:p>
            <a:pPr algn="l" rtl="0">
              <a:buFontTx/>
              <a:buChar char="-"/>
            </a:pPr>
            <a:r>
              <a:rPr lang="en-US" dirty="0" smtClean="0">
                <a:solidFill>
                  <a:schemeClr val="tx1"/>
                </a:solidFill>
              </a:rPr>
              <a:t>The only Seaport is Port Sudan located on the Red Sea in the north east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lstStyle/>
          <a:p>
            <a:r>
              <a:rPr lang="en-US" b="1" dirty="0" smtClean="0">
                <a:solidFill>
                  <a:schemeClr val="bg1"/>
                </a:solidFill>
              </a:rPr>
              <a:t>INTRODUCTION</a:t>
            </a:r>
            <a:endParaRPr lang="ar-SA" b="1" dirty="0">
              <a:solidFill>
                <a:schemeClr val="bg1"/>
              </a:solidFill>
            </a:endParaRPr>
          </a:p>
        </p:txBody>
      </p:sp>
      <p:sp>
        <p:nvSpPr>
          <p:cNvPr id="3" name="Subtitle 2"/>
          <p:cNvSpPr>
            <a:spLocks noGrp="1"/>
          </p:cNvSpPr>
          <p:nvPr>
            <p:ph type="subTitle" idx="1"/>
          </p:nvPr>
        </p:nvSpPr>
        <p:spPr>
          <a:xfrm>
            <a:off x="0" y="1000108"/>
            <a:ext cx="9144000" cy="5857892"/>
          </a:xfrm>
          <a:solidFill>
            <a:schemeClr val="accent6">
              <a:lumMod val="40000"/>
              <a:lumOff val="60000"/>
            </a:schemeClr>
          </a:solidFill>
        </p:spPr>
        <p:txBody>
          <a:bodyPr/>
          <a:lstStyle/>
          <a:p>
            <a:pPr algn="l" rtl="0"/>
            <a:r>
              <a:rPr lang="en-US" dirty="0" smtClean="0"/>
              <a:t>+</a:t>
            </a:r>
            <a:r>
              <a:rPr lang="en-US" dirty="0" smtClean="0">
                <a:solidFill>
                  <a:schemeClr val="tx1"/>
                </a:solidFill>
              </a:rPr>
              <a:t>The Capital  Khartoum is located in the northern half of the country  1000 km from the sea port</a:t>
            </a:r>
          </a:p>
          <a:p>
            <a:pPr algn="l" rtl="0"/>
            <a:r>
              <a:rPr lang="en-US" dirty="0" smtClean="0">
                <a:solidFill>
                  <a:schemeClr val="tx1"/>
                </a:solidFill>
              </a:rPr>
              <a:t>The population is 33,419,625  after the separation of the Southern Sudan. </a:t>
            </a:r>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928670"/>
            <a:ext cx="9144000" cy="5929330"/>
          </a:xfrm>
          <a:solidFill>
            <a:schemeClr val="accent6">
              <a:lumMod val="40000"/>
              <a:lumOff val="60000"/>
            </a:schemeClr>
          </a:solidFill>
        </p:spPr>
        <p:txBody>
          <a:bodyPr/>
          <a:lstStyle/>
          <a:p>
            <a:pPr algn="l" rtl="0"/>
            <a:r>
              <a:rPr lang="en-US" dirty="0" smtClean="0"/>
              <a:t>+</a:t>
            </a:r>
            <a:r>
              <a:rPr lang="en-US" dirty="0" smtClean="0">
                <a:solidFill>
                  <a:schemeClr val="tx1"/>
                </a:solidFill>
              </a:rPr>
              <a:t>- Food inspection in the Federal republic of Sudan is the responsibility  of the Federal Ministry of Health (Directorate of Environmental Health and Food Control – FOOD CONTROL SECTION) through the Public Health Officers and their assistant </a:t>
            </a:r>
            <a:r>
              <a:rPr lang="en-US" dirty="0" err="1" smtClean="0">
                <a:solidFill>
                  <a:schemeClr val="tx1"/>
                </a:solidFill>
              </a:rPr>
              <a:t>i.e</a:t>
            </a:r>
            <a:r>
              <a:rPr lang="en-US" dirty="0" smtClean="0">
                <a:solidFill>
                  <a:schemeClr val="tx1"/>
                </a:solidFill>
              </a:rPr>
              <a:t> sanitary overseers and assistant sanitary overseers. ( 2 years – 6 months)</a:t>
            </a:r>
          </a:p>
          <a:p>
            <a:pPr algn="l" rtl="0"/>
            <a:r>
              <a:rPr lang="en-US" dirty="0" smtClean="0">
                <a:solidFill>
                  <a:schemeClr val="tx1"/>
                </a:solidFill>
              </a:rPr>
              <a:t>-  Food inspection is part of  the responsibility of Public Health Officers  who are also responsible for environmental health services in their specified areas.</a:t>
            </a:r>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00107"/>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928670"/>
            <a:ext cx="9144000" cy="5929330"/>
          </a:xfrm>
          <a:solidFill>
            <a:schemeClr val="accent6">
              <a:lumMod val="40000"/>
              <a:lumOff val="60000"/>
            </a:schemeClr>
          </a:solidFill>
        </p:spPr>
        <p:txBody>
          <a:bodyPr/>
          <a:lstStyle/>
          <a:p>
            <a:pPr algn="l" rtl="0"/>
            <a:r>
              <a:rPr lang="en-US" dirty="0" smtClean="0"/>
              <a:t>+</a:t>
            </a:r>
            <a:r>
              <a:rPr lang="en-US" dirty="0" smtClean="0">
                <a:solidFill>
                  <a:schemeClr val="tx1"/>
                </a:solidFill>
              </a:rPr>
              <a:t>-Public Health Officers  are university graduates  with </a:t>
            </a:r>
            <a:r>
              <a:rPr lang="en-US" dirty="0" err="1" smtClean="0">
                <a:solidFill>
                  <a:schemeClr val="tx1"/>
                </a:solidFill>
              </a:rPr>
              <a:t>B.Sc</a:t>
            </a:r>
            <a:r>
              <a:rPr lang="en-US" dirty="0" smtClean="0">
                <a:solidFill>
                  <a:schemeClr val="tx1"/>
                </a:solidFill>
              </a:rPr>
              <a:t> in Public and Environmental Health </a:t>
            </a:r>
          </a:p>
          <a:p>
            <a:pPr algn="l" rtl="0"/>
            <a:r>
              <a:rPr lang="en-US" dirty="0" smtClean="0">
                <a:solidFill>
                  <a:schemeClr val="tx1"/>
                </a:solidFill>
              </a:rPr>
              <a:t>Public Health Officers besides  officers from other authorized institutions are responsible for the inspection of food at all stages</a:t>
            </a:r>
          </a:p>
          <a:p>
            <a:pPr algn="l" rtl="0"/>
            <a:r>
              <a:rPr lang="en-US" dirty="0" smtClean="0">
                <a:solidFill>
                  <a:schemeClr val="tx1"/>
                </a:solidFill>
              </a:rPr>
              <a:t>Concerning the LEGAL  frame, Sudan depends for along time on the Public Health Act 1939  which covers all aspects of public health with  a very few  centralized articles  dealing with food hygiene issues. </a:t>
            </a:r>
            <a:endParaRPr lang="en-US" dirty="0"/>
          </a:p>
          <a:p>
            <a:pPr algn="l" rtl="0"/>
            <a:endParaRPr lang="en-US" dirty="0" smtClean="0"/>
          </a:p>
          <a:p>
            <a:pPr algn="l" rtl="0"/>
            <a:endParaRPr lang="en-US" dirty="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80728"/>
          </a:xfrm>
          <a:solidFill>
            <a:schemeClr val="accent5">
              <a:lumMod val="75000"/>
            </a:schemeClr>
          </a:solidFill>
        </p:spPr>
        <p:txBody>
          <a:bodyPr>
            <a:normAutofit/>
          </a:bodyPr>
          <a:lstStyle/>
          <a:p>
            <a:r>
              <a:rPr lang="en-US" sz="3600" b="1" dirty="0" smtClean="0">
                <a:solidFill>
                  <a:schemeClr val="bg1"/>
                </a:solidFill>
              </a:rPr>
              <a:t>OVERVIEW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20000"/>
              <a:lumOff val="80000"/>
            </a:schemeClr>
          </a:solidFill>
        </p:spPr>
        <p:txBody>
          <a:bodyPr>
            <a:normAutofit/>
          </a:bodyPr>
          <a:lstStyle/>
          <a:p>
            <a:pPr algn="l" rtl="0"/>
            <a:endParaRPr lang="en-US" sz="3800" b="1" dirty="0" smtClean="0">
              <a:solidFill>
                <a:schemeClr val="tx1"/>
              </a:solidFill>
              <a:sym typeface="Wingdings 2"/>
            </a:endParaRPr>
          </a:p>
          <a:p>
            <a:pPr algn="l" rtl="0"/>
            <a:r>
              <a:rPr lang="en-US" sz="2400" b="1" dirty="0" smtClean="0">
                <a:solidFill>
                  <a:srgbClr val="0070C0"/>
                </a:solidFill>
                <a:sym typeface="Wingdings 2"/>
              </a:rPr>
              <a:t> FOOD-BORNE  DISEASES SURVEILLANCE </a:t>
            </a:r>
          </a:p>
          <a:p>
            <a:pPr algn="l" rtl="0"/>
            <a:r>
              <a:rPr lang="en-US" sz="2400" b="1" dirty="0" smtClean="0">
                <a:solidFill>
                  <a:srgbClr val="0070C0"/>
                </a:solidFill>
                <a:sym typeface="Wingdings 2"/>
              </a:rPr>
              <a:t>	     </a:t>
            </a:r>
            <a:r>
              <a:rPr lang="en-US" sz="2400" dirty="0" smtClean="0">
                <a:solidFill>
                  <a:srgbClr val="002060"/>
                </a:solidFill>
                <a:sym typeface="Wingdings 2"/>
              </a:rPr>
              <a:t>Food-borne disease surveillance is carried out by </a:t>
            </a:r>
            <a:r>
              <a:rPr lang="en-US" sz="2400" b="1" dirty="0" smtClean="0">
                <a:solidFill>
                  <a:srgbClr val="002060"/>
                </a:solidFill>
                <a:sym typeface="Wingdings 2"/>
              </a:rPr>
              <a:t>The Federal Ministry of Health </a:t>
            </a:r>
            <a:r>
              <a:rPr lang="en-US" sz="2400" dirty="0" smtClean="0">
                <a:solidFill>
                  <a:srgbClr val="002060"/>
                </a:solidFill>
                <a:sym typeface="Wingdings 2"/>
              </a:rPr>
              <a:t>( Department of Epidemiology) </a:t>
            </a:r>
          </a:p>
          <a:p>
            <a:pPr algn="l" rtl="0"/>
            <a:r>
              <a:rPr lang="en-US" sz="2400" dirty="0" smtClean="0">
                <a:solidFill>
                  <a:srgbClr val="002060"/>
                </a:solidFill>
                <a:sym typeface="Wingdings 2"/>
              </a:rPr>
              <a:t>	    Statistics available on food-borne diseases in Sudan are not well analyzed and documented . </a:t>
            </a:r>
          </a:p>
          <a:p>
            <a:pPr algn="l" rtl="0"/>
            <a:endParaRPr lang="en-US" sz="2400" dirty="0" smtClean="0">
              <a:solidFill>
                <a:schemeClr val="tx1"/>
              </a:solidFill>
              <a:sym typeface="Wingdings 2"/>
            </a:endParaRPr>
          </a:p>
          <a:p>
            <a:pPr algn="l" rtl="0"/>
            <a:r>
              <a:rPr lang="en-US" sz="2400" b="1" dirty="0" smtClean="0">
                <a:solidFill>
                  <a:srgbClr val="0070C0"/>
                </a:solidFill>
                <a:sym typeface="Wingdings 2"/>
              </a:rPr>
              <a:t> LABORATORY SUPPORT SERVICES FOR FOOD HAZARDS</a:t>
            </a:r>
          </a:p>
          <a:p>
            <a:pPr algn="just" rtl="0"/>
            <a:r>
              <a:rPr lang="en-US" sz="2400" b="1" dirty="0" smtClean="0">
                <a:solidFill>
                  <a:srgbClr val="0070C0"/>
                </a:solidFill>
                <a:sym typeface="Wingdings 2"/>
              </a:rPr>
              <a:t>	     </a:t>
            </a:r>
            <a:r>
              <a:rPr lang="en-US" sz="2400" dirty="0" smtClean="0">
                <a:solidFill>
                  <a:srgbClr val="002060"/>
                </a:solidFill>
                <a:sym typeface="Wingdings 2"/>
              </a:rPr>
              <a:t>The existing laboratory support services in regulatory agencies include : radiation, pathogens, </a:t>
            </a:r>
            <a:r>
              <a:rPr lang="en-US" sz="2400" dirty="0" err="1" smtClean="0">
                <a:solidFill>
                  <a:srgbClr val="002060"/>
                </a:solidFill>
                <a:sym typeface="Wingdings 2"/>
              </a:rPr>
              <a:t>mycotoxins</a:t>
            </a:r>
            <a:r>
              <a:rPr lang="en-US" sz="2400" dirty="0" smtClean="0">
                <a:solidFill>
                  <a:srgbClr val="002060"/>
                </a:solidFill>
                <a:sym typeface="Wingdings 2"/>
              </a:rPr>
              <a:t>, heavy metals , pesticides and veterinary drugs residues</a:t>
            </a:r>
          </a:p>
          <a:p>
            <a:pPr algn="l" rtl="0"/>
            <a:endParaRPr lang="en-US" sz="2400" b="1" dirty="0" smtClean="0">
              <a:solidFill>
                <a:schemeClr val="tx1"/>
              </a:solidFill>
              <a:sym typeface="Wingdings 2"/>
            </a:endParaRPr>
          </a:p>
          <a:p>
            <a:pPr algn="l" rtl="0"/>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lstStyle/>
          <a:p>
            <a:pPr algn="l" rtl="0"/>
            <a:r>
              <a:rPr lang="en-US" dirty="0" smtClean="0"/>
              <a:t>+</a:t>
            </a:r>
            <a:r>
              <a:rPr lang="en-US" dirty="0" smtClean="0">
                <a:solidFill>
                  <a:schemeClr val="tx1"/>
                </a:solidFill>
              </a:rPr>
              <a:t>-Each STATE has its own Environmental Health Ordinance  which regulates all activities of environmental health including food safety inspection and control.</a:t>
            </a:r>
          </a:p>
          <a:p>
            <a:pPr algn="l" rtl="0"/>
            <a:endParaRPr lang="en-US" dirty="0">
              <a:solidFill>
                <a:schemeClr val="tx1"/>
              </a:solidFill>
            </a:endParaRPr>
          </a:p>
          <a:p>
            <a:pPr algn="l" rtl="0"/>
            <a:r>
              <a:rPr lang="en-US" dirty="0" smtClean="0">
                <a:solidFill>
                  <a:schemeClr val="tx1"/>
                </a:solidFill>
              </a:rPr>
              <a:t>In 1973 The Peoples Assembly Passed a FEDERAL act called Food Control Act 1973  which gives power to the Federal Authority to supervise  food control activities  all over the country and to regulate  exports and imports.  </a:t>
            </a:r>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normAutofit lnSpcReduction="10000"/>
          </a:bodyPr>
          <a:lstStyle/>
          <a:p>
            <a:pPr algn="l" rtl="0"/>
            <a:r>
              <a:rPr lang="en-US" dirty="0" smtClean="0"/>
              <a:t> </a:t>
            </a:r>
            <a:r>
              <a:rPr lang="en-US" dirty="0" smtClean="0">
                <a:solidFill>
                  <a:schemeClr val="tx1"/>
                </a:solidFill>
              </a:rPr>
              <a:t>In accordance with the </a:t>
            </a:r>
            <a:r>
              <a:rPr lang="en-US" b="1" dirty="0" smtClean="0">
                <a:solidFill>
                  <a:srgbClr val="FF0000"/>
                </a:solidFill>
              </a:rPr>
              <a:t>Food control Act 1973</a:t>
            </a:r>
            <a:r>
              <a:rPr lang="en-US" dirty="0" smtClean="0">
                <a:solidFill>
                  <a:schemeClr val="tx1"/>
                </a:solidFill>
              </a:rPr>
              <a:t>, the Minister of Health issued the following regulations:</a:t>
            </a:r>
          </a:p>
          <a:p>
            <a:pPr algn="l" rtl="0"/>
            <a:r>
              <a:rPr lang="en-US" dirty="0">
                <a:solidFill>
                  <a:schemeClr val="tx1"/>
                </a:solidFill>
              </a:rPr>
              <a:t>	</a:t>
            </a:r>
            <a:r>
              <a:rPr lang="en-US" sz="2400" b="1" dirty="0" smtClean="0">
                <a:solidFill>
                  <a:schemeClr val="tx1"/>
                </a:solidFill>
                <a:sym typeface="Wingdings 2"/>
              </a:rPr>
              <a:t></a:t>
            </a:r>
            <a:r>
              <a:rPr lang="en-US" sz="2400" b="1" dirty="0" smtClean="0">
                <a:solidFill>
                  <a:schemeClr val="tx1"/>
                </a:solidFill>
              </a:rPr>
              <a:t> </a:t>
            </a:r>
            <a:r>
              <a:rPr lang="en-US" sz="2400" b="1" dirty="0" smtClean="0">
                <a:solidFill>
                  <a:srgbClr val="0070C0"/>
                </a:solidFill>
              </a:rPr>
              <a:t>RESTRICTION OF ADDITION OF FOOD ADDITIVES 1977</a:t>
            </a:r>
          </a:p>
          <a:p>
            <a:pPr algn="l" rtl="0"/>
            <a:r>
              <a:rPr lang="en-US" sz="2400" b="1" dirty="0">
                <a:solidFill>
                  <a:schemeClr val="tx1"/>
                </a:solidFill>
              </a:rPr>
              <a:t>	</a:t>
            </a:r>
            <a:r>
              <a:rPr lang="en-US" sz="2400" b="1" dirty="0" smtClean="0">
                <a:solidFill>
                  <a:schemeClr val="tx1"/>
                </a:solidFill>
              </a:rPr>
              <a:t>    </a:t>
            </a:r>
            <a:r>
              <a:rPr lang="en-US" sz="2400" dirty="0" smtClean="0">
                <a:solidFill>
                  <a:schemeClr val="tx1"/>
                </a:solidFill>
              </a:rPr>
              <a:t>It regulates the addition of food additives such as </a:t>
            </a:r>
          </a:p>
          <a:p>
            <a:pPr algn="l" rtl="0"/>
            <a:r>
              <a:rPr lang="en-US" sz="2400" dirty="0" smtClean="0">
                <a:solidFill>
                  <a:schemeClr val="tx1"/>
                </a:solidFill>
              </a:rPr>
              <a:t>	    preservatives, flavours, thickening agents,.. etc. and it contains</a:t>
            </a:r>
          </a:p>
          <a:p>
            <a:pPr algn="l" rtl="0"/>
            <a:r>
              <a:rPr lang="en-US" sz="2400" dirty="0" smtClean="0">
                <a:solidFill>
                  <a:schemeClr val="tx1"/>
                </a:solidFill>
              </a:rPr>
              <a:t>                 a list of permitted food additives and their recommended </a:t>
            </a:r>
          </a:p>
          <a:p>
            <a:pPr algn="l" rtl="0"/>
            <a:r>
              <a:rPr lang="en-US" sz="2400" dirty="0" smtClean="0">
                <a:solidFill>
                  <a:schemeClr val="tx1"/>
                </a:solidFill>
              </a:rPr>
              <a:t>                 maximum levels . This list is subjected to periodical revision.  </a:t>
            </a:r>
          </a:p>
          <a:p>
            <a:pPr algn="l" rtl="0"/>
            <a:r>
              <a:rPr lang="en-US" sz="2400" dirty="0" smtClean="0">
                <a:solidFill>
                  <a:schemeClr val="tx1"/>
                </a:solidFill>
              </a:rPr>
              <a:t>              </a:t>
            </a:r>
            <a:r>
              <a:rPr lang="en-US" sz="2400" dirty="0" smtClean="0">
                <a:solidFill>
                  <a:schemeClr val="tx1"/>
                </a:solidFill>
                <a:sym typeface="Wingdings 2"/>
              </a:rPr>
              <a:t> </a:t>
            </a:r>
            <a:r>
              <a:rPr lang="en-US" sz="2400" b="1" dirty="0" smtClean="0">
                <a:solidFill>
                  <a:srgbClr val="0070C0"/>
                </a:solidFill>
                <a:sym typeface="Wingdings 2"/>
              </a:rPr>
              <a:t>GENERAL HEALTH REQUIREMENTS OF FOOD PROCESSING</a:t>
            </a:r>
          </a:p>
          <a:p>
            <a:pPr algn="l" rtl="0"/>
            <a:r>
              <a:rPr lang="en-US" sz="2400" b="1" dirty="0" smtClean="0">
                <a:solidFill>
                  <a:srgbClr val="0070C0"/>
                </a:solidFill>
                <a:sym typeface="Wingdings 2"/>
              </a:rPr>
              <a:t>                   ESTABLISHMENTS  1977 </a:t>
            </a:r>
          </a:p>
          <a:p>
            <a:pPr algn="l" rtl="0"/>
            <a:r>
              <a:rPr lang="en-US" sz="2400" b="1" dirty="0" smtClean="0">
                <a:solidFill>
                  <a:srgbClr val="0070C0"/>
                </a:solidFill>
                <a:sym typeface="Wingdings 2"/>
              </a:rPr>
              <a:t>                   </a:t>
            </a:r>
            <a:r>
              <a:rPr lang="en-US" sz="2400" dirty="0" smtClean="0">
                <a:solidFill>
                  <a:schemeClr val="tx1"/>
                </a:solidFill>
                <a:sym typeface="Wingdings 2"/>
              </a:rPr>
              <a:t>It deals with hygienic requirements of buildings, </a:t>
            </a:r>
          </a:p>
          <a:p>
            <a:pPr algn="l" rtl="0"/>
            <a:r>
              <a:rPr lang="en-US" sz="2400" dirty="0" smtClean="0">
                <a:solidFill>
                  <a:schemeClr val="tx1"/>
                </a:solidFill>
                <a:sym typeface="Wingdings 2"/>
              </a:rPr>
              <a:t>                   equipments, utensils, and food handlers in big food </a:t>
            </a:r>
          </a:p>
          <a:p>
            <a:pPr algn="l" rtl="0"/>
            <a:r>
              <a:rPr lang="en-US" sz="2400" dirty="0" smtClean="0">
                <a:solidFill>
                  <a:schemeClr val="tx1"/>
                </a:solidFill>
                <a:sym typeface="Wingdings 2"/>
              </a:rPr>
              <a:t>                   establishments  whereas small scale food establishments</a:t>
            </a:r>
          </a:p>
          <a:p>
            <a:pPr algn="l" rtl="0"/>
            <a:r>
              <a:rPr lang="en-US" sz="2400" dirty="0" smtClean="0">
                <a:solidFill>
                  <a:schemeClr val="tx1"/>
                </a:solidFill>
                <a:sym typeface="Wingdings 2"/>
              </a:rPr>
              <a:t>                   are covered by local ordinances</a:t>
            </a:r>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71545"/>
          </a:xfrm>
          <a:solidFill>
            <a:schemeClr val="accent5">
              <a:lumMod val="75000"/>
            </a:schemeClr>
          </a:solidFill>
        </p:spPr>
        <p:txBody>
          <a:bodyPr>
            <a:normAutofit/>
          </a:bodyPr>
          <a:lstStyle/>
          <a:p>
            <a:r>
              <a:rPr lang="en-US" sz="3600" b="1" dirty="0" smtClean="0">
                <a:solidFill>
                  <a:schemeClr val="bg1"/>
                </a:solidFill>
              </a:rPr>
              <a:t>EVOLUTION OF FOOD SAFETY IN SUDAN</a:t>
            </a:r>
            <a:endParaRPr lang="ar-SA" sz="3600" b="1" dirty="0">
              <a:solidFill>
                <a:schemeClr val="bg1"/>
              </a:solidFill>
            </a:endParaRPr>
          </a:p>
        </p:txBody>
      </p:sp>
      <p:sp>
        <p:nvSpPr>
          <p:cNvPr id="3" name="Subtitle 2"/>
          <p:cNvSpPr>
            <a:spLocks noGrp="1"/>
          </p:cNvSpPr>
          <p:nvPr>
            <p:ph type="subTitle" idx="1"/>
          </p:nvPr>
        </p:nvSpPr>
        <p:spPr>
          <a:xfrm>
            <a:off x="0" y="1052736"/>
            <a:ext cx="9144000" cy="5805264"/>
          </a:xfrm>
          <a:solidFill>
            <a:schemeClr val="accent6">
              <a:lumMod val="40000"/>
              <a:lumOff val="60000"/>
            </a:schemeClr>
          </a:solidFill>
        </p:spPr>
        <p:txBody>
          <a:bodyPr>
            <a:normAutofit/>
          </a:bodyPr>
          <a:lstStyle/>
          <a:p>
            <a:pPr algn="l" rtl="0"/>
            <a:r>
              <a:rPr lang="en-US" dirty="0">
                <a:solidFill>
                  <a:schemeClr val="tx1"/>
                </a:solidFill>
              </a:rPr>
              <a:t>	</a:t>
            </a:r>
            <a:r>
              <a:rPr lang="en-US" sz="2400" b="1" dirty="0" smtClean="0">
                <a:solidFill>
                  <a:schemeClr val="tx1"/>
                </a:solidFill>
                <a:sym typeface="Wingdings 2"/>
              </a:rPr>
              <a:t></a:t>
            </a:r>
            <a:r>
              <a:rPr lang="en-US" sz="2400" b="1" dirty="0" smtClean="0">
                <a:solidFill>
                  <a:schemeClr val="tx1"/>
                </a:solidFill>
              </a:rPr>
              <a:t> </a:t>
            </a:r>
            <a:r>
              <a:rPr lang="en-US" sz="2400" b="1" dirty="0" smtClean="0">
                <a:solidFill>
                  <a:srgbClr val="0070C0"/>
                </a:solidFill>
              </a:rPr>
              <a:t>PREPACKED FOOD REGISTRATION 1978</a:t>
            </a:r>
          </a:p>
          <a:p>
            <a:pPr algn="l" rtl="0"/>
            <a:r>
              <a:rPr lang="en-US" sz="2400" b="1" dirty="0">
                <a:solidFill>
                  <a:schemeClr val="tx1"/>
                </a:solidFill>
              </a:rPr>
              <a:t>	</a:t>
            </a:r>
            <a:r>
              <a:rPr lang="en-US" sz="2400" b="1" dirty="0" smtClean="0">
                <a:solidFill>
                  <a:schemeClr val="tx1"/>
                </a:solidFill>
              </a:rPr>
              <a:t>    </a:t>
            </a:r>
            <a:r>
              <a:rPr lang="en-US" sz="2400" dirty="0" smtClean="0">
                <a:solidFill>
                  <a:schemeClr val="tx1"/>
                </a:solidFill>
              </a:rPr>
              <a:t>Any processed pre-packed food, whether it is imported or </a:t>
            </a:r>
          </a:p>
          <a:p>
            <a:pPr algn="l" rtl="0"/>
            <a:r>
              <a:rPr lang="en-US" sz="2400" dirty="0" smtClean="0">
                <a:solidFill>
                  <a:schemeClr val="tx1"/>
                </a:solidFill>
              </a:rPr>
              <a:t>                 locally produced , must be registered by the registration</a:t>
            </a:r>
          </a:p>
          <a:p>
            <a:pPr algn="l" rtl="0"/>
            <a:r>
              <a:rPr lang="en-US" sz="2400" dirty="0" smtClean="0">
                <a:solidFill>
                  <a:schemeClr val="tx1"/>
                </a:solidFill>
              </a:rPr>
              <a:t>                 committee  before it is permitted for sale</a:t>
            </a:r>
            <a:r>
              <a:rPr lang="en-US" sz="2400" b="1" dirty="0" smtClean="0">
                <a:solidFill>
                  <a:schemeClr val="tx1"/>
                </a:solidFill>
              </a:rPr>
              <a:t>.</a:t>
            </a:r>
            <a:r>
              <a:rPr lang="en-US" sz="2400" dirty="0" smtClean="0">
                <a:solidFill>
                  <a:schemeClr val="tx1"/>
                </a:solidFill>
              </a:rPr>
              <a:t>  </a:t>
            </a:r>
          </a:p>
          <a:p>
            <a:pPr algn="l" rtl="0"/>
            <a:r>
              <a:rPr lang="en-US" sz="2400" dirty="0" smtClean="0">
                <a:solidFill>
                  <a:schemeClr val="tx1"/>
                </a:solidFill>
              </a:rPr>
              <a:t>              </a:t>
            </a:r>
            <a:r>
              <a:rPr lang="en-US" sz="2400" dirty="0" smtClean="0">
                <a:solidFill>
                  <a:schemeClr val="tx1"/>
                </a:solidFill>
                <a:sym typeface="Wingdings 2"/>
              </a:rPr>
              <a:t> </a:t>
            </a:r>
            <a:r>
              <a:rPr lang="en-US" sz="2400" b="1" dirty="0" smtClean="0">
                <a:solidFill>
                  <a:srgbClr val="0070C0"/>
                </a:solidFill>
                <a:sym typeface="Wingdings 2"/>
              </a:rPr>
              <a:t>INSPECTION, SAMPLING AND ANALYSISI 1980 </a:t>
            </a:r>
          </a:p>
          <a:p>
            <a:pPr algn="l" rtl="0"/>
            <a:r>
              <a:rPr lang="en-US" sz="2400" b="1" dirty="0" smtClean="0">
                <a:solidFill>
                  <a:srgbClr val="0070C0"/>
                </a:solidFill>
                <a:sym typeface="Wingdings 2"/>
              </a:rPr>
              <a:t>                   </a:t>
            </a:r>
            <a:r>
              <a:rPr lang="en-US" sz="2400" dirty="0" smtClean="0">
                <a:solidFill>
                  <a:schemeClr val="tx1"/>
                </a:solidFill>
                <a:sym typeface="Wingdings 2"/>
              </a:rPr>
              <a:t>It  gives the Food Inspectors the authority to enter  any food</a:t>
            </a:r>
          </a:p>
          <a:p>
            <a:pPr algn="l" rtl="0"/>
            <a:r>
              <a:rPr lang="en-US" sz="2400" dirty="0" smtClean="0">
                <a:solidFill>
                  <a:schemeClr val="tx1"/>
                </a:solidFill>
                <a:sym typeface="Wingdings 2"/>
              </a:rPr>
              <a:t>                   establishment . In addition to sampling procedures, quantities</a:t>
            </a:r>
          </a:p>
          <a:p>
            <a:pPr algn="l" rtl="0"/>
            <a:r>
              <a:rPr lang="en-US" sz="2400" dirty="0" smtClean="0">
                <a:solidFill>
                  <a:schemeClr val="tx1"/>
                </a:solidFill>
                <a:sym typeface="Wingdings 2"/>
              </a:rPr>
              <a:t>                  of samples, and methods  of analysis.</a:t>
            </a:r>
            <a:endParaRPr lang="en-US" sz="2400" dirty="0" smtClean="0">
              <a:solidFill>
                <a:schemeClr val="tx1"/>
              </a:solidFill>
            </a:endParaRPr>
          </a:p>
          <a:p>
            <a:pPr algn="l" rtl="0"/>
            <a:endParaRPr lang="ar-SA" sz="24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57DFC8F2C1C14E9B746DF986C41915" ma:contentTypeVersion="9" ma:contentTypeDescription="Create a new document." ma:contentTypeScope="" ma:versionID="09452dab5543572b08c7eec5ce9a1b94">
  <xsd:schema xmlns:xsd="http://www.w3.org/2001/XMLSchema" xmlns:xs="http://www.w3.org/2001/XMLSchema" xmlns:p="http://schemas.microsoft.com/office/2006/metadata/properties" xmlns:ns1="http://schemas.microsoft.com/sharepoint/v3" xmlns:ns2="8785aa91-c7e0-4919-af50-c2335796def4" xmlns:ns3="e90f4b65-f468-49a0-9c1b-80b0331aefe1" targetNamespace="http://schemas.microsoft.com/office/2006/metadata/properties" ma:root="true" ma:fieldsID="f10e0540162938c4198c7a4e8d2e0c4c" ns1:_="" ns2:_="" ns3:_="">
    <xsd:import namespace="http://schemas.microsoft.com/sharepoint/v3"/>
    <xsd:import namespace="8785aa91-c7e0-4919-af50-c2335796def4"/>
    <xsd:import namespace="e90f4b65-f468-49a0-9c1b-80b0331aefe1"/>
    <xsd:element name="properties">
      <xsd:complexType>
        <xsd:sequence>
          <xsd:element name="documentManagement">
            <xsd:complexType>
              <xsd:all>
                <xsd:element ref="ns1:EmailSender" minOccurs="0"/>
                <xsd:element ref="ns1:EmailTo" minOccurs="0"/>
                <xsd:element ref="ns1:EmailCc" minOccurs="0"/>
                <xsd:element ref="ns1:EmailFrom" minOccurs="0"/>
                <xsd:element ref="ns1:EmailSubject" minOccurs="0"/>
                <xsd:element ref="ns2:Abstract_x0020__x0028_for_x0020_web_x0029_" minOccurs="0"/>
                <xsd:element ref="ns2:Author_x0020__x0028_for_x0020_web_x0029_" minOccurs="0"/>
                <xsd:element ref="ns2:Description_x0020__x0028_for_x0020_web_x0029_" minOccurs="0"/>
                <xsd:element ref="ns2:Document_x0020_Date_x0020__x0028_for_x0020_web_x0029_"/>
                <xsd:element ref="ns2:Project_x0020_Name_x0020__x0028_for_x0020_web_x0029_" minOccurs="0"/>
                <xsd:element ref="ns3:Core_x0020_Document_x0020_Categories" minOccurs="0"/>
                <xsd:element ref="ns2:ShowOnWe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8" nillable="true" ma:displayName="E-Mail Sender" ma:hidden="true" ma:internalName="EmailSender">
      <xsd:simpleType>
        <xsd:restriction base="dms:Note">
          <xsd:maxLength value="255"/>
        </xsd:restriction>
      </xsd:simpleType>
    </xsd:element>
    <xsd:element name="EmailTo" ma:index="9" nillable="true" ma:displayName="E-Mail To" ma:hidden="true" ma:internalName="EmailTo">
      <xsd:simpleType>
        <xsd:restriction base="dms:Note">
          <xsd:maxLength value="255"/>
        </xsd:restriction>
      </xsd:simpleType>
    </xsd:element>
    <xsd:element name="EmailCc" ma:index="10" nillable="true" ma:displayName="E-Mail Cc" ma:hidden="true" ma:internalName="EmailCc">
      <xsd:simpleType>
        <xsd:restriction base="dms:Note">
          <xsd:maxLength value="255"/>
        </xsd:restriction>
      </xsd:simpleType>
    </xsd:element>
    <xsd:element name="EmailFrom" ma:index="11" nillable="true" ma:displayName="E-Mail From" ma:hidden="true" ma:internalName="EmailFrom">
      <xsd:simpleType>
        <xsd:restriction base="dms:Text"/>
      </xsd:simpleType>
    </xsd:element>
    <xsd:element name="EmailSubject" ma:index="12"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85aa91-c7e0-4919-af50-c2335796def4" elementFormDefault="qualified">
    <xsd:import namespace="http://schemas.microsoft.com/office/2006/documentManagement/types"/>
    <xsd:import namespace="http://schemas.microsoft.com/office/infopath/2007/PartnerControls"/>
    <xsd:element name="Abstract_x0020__x0028_for_x0020_web_x0029_" ma:index="13" nillable="true" ma:displayName="Abstract (for web)" ma:internalName="Abstract_x0020__x0028_for_x0020_web_x0029_">
      <xsd:simpleType>
        <xsd:restriction base="dms:Note">
          <xsd:maxLength value="255"/>
        </xsd:restriction>
      </xsd:simpleType>
    </xsd:element>
    <xsd:element name="Author_x0020__x0028_for_x0020_web_x0029_" ma:index="14" nillable="true" ma:displayName="Author (for web)" ma:list="UserInfo" ma:SharePointGroup="465" ma:internalName="Author_x0020__x0028_for_x0020_web_x0029_"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scription_x0020__x0028_for_x0020_web_x0029_" ma:index="15" nillable="true" ma:displayName="Description (for web)" ma:description="Use this column to provide a description of the news, event, or document that will appear on the project site on www.merid.org" ma:internalName="Description_x0020__x0028_for_x0020_web_x0029_">
      <xsd:simpleType>
        <xsd:restriction base="dms:Note">
          <xsd:maxLength value="255"/>
        </xsd:restriction>
      </xsd:simpleType>
    </xsd:element>
    <xsd:element name="Document_x0020_Date_x0020__x0028_for_x0020_web_x0029_" ma:index="16" ma:displayName="Document Date (for web)" ma:default="[today]" ma:format="DateOnly" ma:internalName="Document_x0020_Date_x0020__x0028_for_x0020_web_x0029_">
      <xsd:simpleType>
        <xsd:restriction base="dms:DateTime"/>
      </xsd:simpleType>
    </xsd:element>
    <xsd:element name="Project_x0020_Name_x0020__x0028_for_x0020_web_x0029_" ma:index="17" nillable="true" ma:displayName="Project Name (for web)" ma:list="{3a042c9c-ccac-4029-a19a-9f6469f2054d}" ma:internalName="Project_x0020_Name_x0020__x0028_for_x0020_web_x0029_" ma:showField="Project_x0020_Name_x0020__x0028_" ma:web="8785aa91-c7e0-4919-af50-c2335796def4">
      <xsd:simpleType>
        <xsd:restriction base="dms:Lookup"/>
      </xsd:simpleType>
    </xsd:element>
    <xsd:element name="ShowOnWeb" ma:index="20" nillable="true" ma:displayName="ShowOnWeb" ma:default="0" ma:internalName="ShowOnWeb">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90f4b65-f468-49a0-9c1b-80b0331aefe1" elementFormDefault="qualified">
    <xsd:import namespace="http://schemas.microsoft.com/office/2006/documentManagement/types"/>
    <xsd:import namespace="http://schemas.microsoft.com/office/infopath/2007/PartnerControls"/>
    <xsd:element name="Core_x0020_Document_x0020_Categories" ma:index="18" nillable="true" ma:displayName="Project Document Categories" ma:internalName="Core_x0020_Document_x0020_Categories">
      <xsd:complexType>
        <xsd:complexContent>
          <xsd:extension base="dms:MultiChoice">
            <xsd:sequence>
              <xsd:element name="Value" maxOccurs="unbounded" minOccurs="0" nillable="true">
                <xsd:simpleType>
                  <xsd:restriction base="dms:Choice">
                    <xsd:enumeration value="Invitation (to meeting, conference call, interview, or comment period)"/>
                    <xsd:enumeration value="Deliverable/Work Product"/>
                    <xsd:enumeration value="Grant/Contract Administration (proposal, budget, SOW/TOR, grant report)"/>
                    <xsd:enumeration value="Logistics"/>
                    <xsd:enumeration value="Media, Press"/>
                    <xsd:enumeration value="Project Description"/>
                    <xsd:enumeration value="Sub-Contract Administration"/>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bstract_x0020__x0028_for_x0020_web_x0029_ xmlns="8785aa91-c7e0-4919-af50-c2335796def4" xsi:nil="true"/>
    <EmailTo xmlns="http://schemas.microsoft.com/sharepoint/v3" xsi:nil="true"/>
    <Core_x0020_Document_x0020_Categories xmlns="e90f4b65-f468-49a0-9c1b-80b0331aefe1"/>
    <EmailSender xmlns="http://schemas.microsoft.com/sharepoint/v3" xsi:nil="true"/>
    <EmailFrom xmlns="http://schemas.microsoft.com/sharepoint/v3" xsi:nil="true"/>
    <ShowOnWeb xmlns="8785aa91-c7e0-4919-af50-c2335796def4">false</ShowOnWeb>
    <Project_x0020_Name_x0020__x0028_for_x0020_web_x0029_ xmlns="8785aa91-c7e0-4919-af50-c2335796def4" xsi:nil="true"/>
    <Description_x0020__x0028_for_x0020_web_x0029_ xmlns="8785aa91-c7e0-4919-af50-c2335796def4" xsi:nil="true"/>
    <EmailSubject xmlns="http://schemas.microsoft.com/sharepoint/v3" xsi:nil="true"/>
    <Author_x0020__x0028_for_x0020_web_x0029_ xmlns="8785aa91-c7e0-4919-af50-c2335796def4">
      <UserInfo>
        <DisplayName/>
        <AccountId xsi:nil="true"/>
        <AccountType/>
      </UserInfo>
    </Author_x0020__x0028_for_x0020_web_x0029_>
    <EmailCc xmlns="http://schemas.microsoft.com/sharepoint/v3" xsi:nil="true"/>
    <Document_x0020_Date_x0020__x0028_for_x0020_web_x0029_ xmlns="8785aa91-c7e0-4919-af50-c2335796def4">2014-03-17T04:00:00+00:00</Document_x0020_Date_x0020__x0028_for_x0020_web_x0029_>
  </documentManagement>
</p:properties>
</file>

<file path=customXml/itemProps1.xml><?xml version="1.0" encoding="utf-8"?>
<ds:datastoreItem xmlns:ds="http://schemas.openxmlformats.org/officeDocument/2006/customXml" ds:itemID="{0ED35251-FB26-4F3F-93D4-97E4A459BF64}">
  <ds:schemaRefs>
    <ds:schemaRef ds:uri="http://schemas.microsoft.com/sharepoint/v3/contenttype/forms"/>
  </ds:schemaRefs>
</ds:datastoreItem>
</file>

<file path=customXml/itemProps2.xml><?xml version="1.0" encoding="utf-8"?>
<ds:datastoreItem xmlns:ds="http://schemas.openxmlformats.org/officeDocument/2006/customXml" ds:itemID="{3DC5E55B-40D2-4C7E-9B4F-28AF0129E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85aa91-c7e0-4919-af50-c2335796def4"/>
    <ds:schemaRef ds:uri="e90f4b65-f468-49a0-9c1b-80b0331aef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FFC949-1F61-4842-AED8-36EFDE8E661F}">
  <ds:schemaRefs>
    <ds:schemaRef ds:uri="http://schemas.microsoft.com/office/2006/metadata/properties"/>
    <ds:schemaRef ds:uri="http://schemas.microsoft.com/office/infopath/2007/PartnerControls"/>
    <ds:schemaRef ds:uri="8785aa91-c7e0-4919-af50-c2335796def4"/>
    <ds:schemaRef ds:uri="http://schemas.microsoft.com/sharepoint/v3"/>
    <ds:schemaRef ds:uri="e90f4b65-f468-49a0-9c1b-80b0331aefe1"/>
  </ds:schemaRefs>
</ds:datastoreItem>
</file>

<file path=docProps/app.xml><?xml version="1.0" encoding="utf-8"?>
<Properties xmlns="http://schemas.openxmlformats.org/officeDocument/2006/extended-properties" xmlns:vt="http://schemas.openxmlformats.org/officeDocument/2006/docPropsVTypes">
  <TotalTime>211</TotalTime>
  <Words>586</Words>
  <Application>Microsoft Office PowerPoint</Application>
  <PresentationFormat>On-screen Show (4:3)</PresentationFormat>
  <Paragraphs>184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INTRODUCTION  </vt:lpstr>
      <vt:lpstr>INTRODUCTION</vt:lpstr>
      <vt:lpstr>EVOLUTION OF FOOD SAFETY IN SUDAN</vt:lpstr>
      <vt:lpstr>EVOLUTION OF FOOD SAFETY IN SUDAN</vt:lpstr>
      <vt:lpstr>OVERVIEW OF FOOD SAFETY IN SUDAN</vt:lpstr>
      <vt:lpstr>EVOLUTION OF FOOD SAFETY IN SUDAN</vt:lpstr>
      <vt:lpstr>EVOLUTION OF FOOD SAFETY IN SUDAN</vt:lpstr>
      <vt:lpstr>EVOLUTION OF FOOD SAFETY IN SUDAN</vt:lpstr>
      <vt:lpstr>EVOLUTION OF FOOD SAFETY IN SUDAN</vt:lpstr>
      <vt:lpstr>EVOLUTION OF FOOD SAFETY IN SUDAN</vt:lpstr>
      <vt:lpstr>EVOLUTION OF FOOD SAFETY IN SUDAN</vt:lpstr>
      <vt:lpstr>OVERVIEW OF FOOD SAFETY IN SUDAN</vt:lpstr>
      <vt:lpstr>FOOD CHAIN APPROACH </vt:lpstr>
      <vt:lpstr>MYCOTOXINS </vt:lpstr>
      <vt:lpstr>ALFATOXIN </vt:lpstr>
      <vt:lpstr>ALFATOXIN </vt:lpstr>
      <vt:lpstr>ALFATOXIN </vt:lpstr>
      <vt:lpstr>ALFATOXIN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Sirageldin M. Mohame</dc:creator>
  <cp:lastModifiedBy>TYC</cp:lastModifiedBy>
  <cp:revision>25</cp:revision>
  <dcterms:created xsi:type="dcterms:W3CDTF">2014-03-10T09:41:44Z</dcterms:created>
  <dcterms:modified xsi:type="dcterms:W3CDTF">2018-05-12T19:18:25Z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0x0101008457DFC8F2C1C14E9B746DF986C41915</vt:lpwstr>
  </property>
</Properties>
</file>