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4"/>
  </p:sldMasterIdLst>
  <p:sldIdLst>
    <p:sldId id="256" r:id="rId5"/>
    <p:sldId id="261" r:id="rId6"/>
    <p:sldId id="268" r:id="rId7"/>
    <p:sldId id="267" r:id="rId8"/>
    <p:sldId id="264" r:id="rId9"/>
    <p:sldId id="270" r:id="rId10"/>
    <p:sldId id="257" r:id="rId11"/>
    <p:sldId id="258" r:id="rId12"/>
    <p:sldId id="259" r:id="rId13"/>
    <p:sldId id="263" r:id="rId14"/>
    <p:sldId id="265" r:id="rId15"/>
    <p:sldId id="271" r:id="rId16"/>
    <p:sldId id="266" r:id="rId17"/>
    <p:sldId id="269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993300"/>
    <a:srgbClr val="000099"/>
    <a:srgbClr val="990000"/>
    <a:srgbClr val="0066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434" autoAdjust="0"/>
  </p:normalViewPr>
  <p:slideViewPr>
    <p:cSldViewPr>
      <p:cViewPr>
        <p:scale>
          <a:sx n="70" d="100"/>
          <a:sy n="70" d="100"/>
        </p:scale>
        <p:origin x="-31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>
        <c:manualLayout>
          <c:layoutTarget val="inner"/>
          <c:xMode val="edge"/>
          <c:yMode val="edge"/>
          <c:x val="5.2827342234394621E-2"/>
          <c:y val="9.432913385826773E-2"/>
          <c:w val="0.96244083076571962"/>
          <c:h val="0.755975934346235"/>
        </c:manualLayout>
      </c:layout>
      <c:barChart>
        <c:barDir val="col"/>
        <c:grouping val="clustered"/>
        <c:ser>
          <c:idx val="0"/>
          <c:order val="0"/>
          <c:tx>
            <c:strRef>
              <c:f>Sheet1!$A$1</c:f>
              <c:strCache>
                <c:ptCount val="1"/>
                <c:pt idx="0">
                  <c:v>Number of groundnut samples analysed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800" b="1"/>
                </a:pPr>
                <a:endParaRPr lang="en-US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Lit>
              <c:ptCount val="5"/>
              <c:pt idx="0">
                <c:v>Total</c:v>
              </c:pt>
              <c:pt idx="1">
                <c:v> Not detected</c:v>
              </c:pt>
              <c:pt idx="2">
                <c:v> 1-5ppb</c:v>
              </c:pt>
              <c:pt idx="3">
                <c:v> 6-20ppb</c:v>
              </c:pt>
              <c:pt idx="4">
                <c:v> Above 20ppb</c:v>
              </c:pt>
            </c:strLit>
          </c:cat>
          <c:val>
            <c:numRef>
              <c:f>Sheet1!$A$2:$A$6</c:f>
              <c:numCache>
                <c:formatCode>General</c:formatCode>
                <c:ptCount val="5"/>
                <c:pt idx="0">
                  <c:v>56</c:v>
                </c:pt>
                <c:pt idx="1">
                  <c:v>26</c:v>
                </c:pt>
                <c:pt idx="2">
                  <c:v>10</c:v>
                </c:pt>
                <c:pt idx="3">
                  <c:v>12</c:v>
                </c:pt>
                <c:pt idx="4">
                  <c:v>8</c:v>
                </c:pt>
              </c:numCache>
            </c:numRef>
          </c:val>
        </c:ser>
        <c:dLbls/>
        <c:axId val="128484864"/>
        <c:axId val="136486912"/>
      </c:barChart>
      <c:catAx>
        <c:axId val="128484864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sz="1800" b="1"/>
            </a:pPr>
            <a:endParaRPr lang="en-US"/>
          </a:p>
        </c:txPr>
        <c:crossAx val="136486912"/>
        <c:crosses val="autoZero"/>
        <c:auto val="1"/>
        <c:lblAlgn val="ctr"/>
        <c:lblOffset val="100"/>
      </c:catAx>
      <c:valAx>
        <c:axId val="136486912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sz="1800" b="1"/>
            </a:pPr>
            <a:endParaRPr lang="en-US"/>
          </a:p>
        </c:txPr>
        <c:crossAx val="128484864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egendEntry>
        <c:idx val="0"/>
        <c:txPr>
          <a:bodyPr/>
          <a:lstStyle/>
          <a:p>
            <a:pPr>
              <a:defRPr sz="2000" b="1"/>
            </a:pPr>
            <a:endParaRPr lang="en-US"/>
          </a:p>
        </c:txPr>
      </c:legendEntry>
      <c:layout>
        <c:manualLayout>
          <c:xMode val="edge"/>
          <c:yMode val="edge"/>
          <c:x val="0.4191661531439006"/>
          <c:y val="8.201732283464569E-2"/>
          <c:w val="0.54750051352276619"/>
          <c:h val="0.1058284351779971"/>
        </c:manualLayout>
      </c:layout>
    </c:legend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>
        <c:manualLayout>
          <c:layoutTarget val="inner"/>
          <c:xMode val="edge"/>
          <c:yMode val="edge"/>
          <c:x val="4.7303372036122615E-2"/>
          <c:y val="1.3561154855643047E-2"/>
          <c:w val="0.95269662412888068"/>
          <c:h val="0.916077690288714"/>
        </c:manualLayout>
      </c:layout>
      <c:barChart>
        <c:barDir val="col"/>
        <c:grouping val="clustered"/>
        <c:ser>
          <c:idx val="0"/>
          <c:order val="0"/>
          <c:tx>
            <c:strRef>
              <c:f>Sheet2!$A$1</c:f>
              <c:strCache>
                <c:ptCount val="1"/>
                <c:pt idx="0">
                  <c:v>Number of peanut butter samples analysed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800" b="1"/>
                </a:pPr>
                <a:endParaRPr lang="en-US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Lit>
              <c:ptCount val="5"/>
              <c:pt idx="0">
                <c:v>Total</c:v>
              </c:pt>
              <c:pt idx="1">
                <c:v> Not detected</c:v>
              </c:pt>
              <c:pt idx="2">
                <c:v> 1-5ppb</c:v>
              </c:pt>
              <c:pt idx="3">
                <c:v> 6-20ppb</c:v>
              </c:pt>
              <c:pt idx="4">
                <c:v> Above 20ppb</c:v>
              </c:pt>
            </c:strLit>
          </c:cat>
          <c:val>
            <c:numRef>
              <c:f>Sheet2!$A$2:$A$6</c:f>
              <c:numCache>
                <c:formatCode>General</c:formatCode>
                <c:ptCount val="5"/>
                <c:pt idx="0">
                  <c:v>69</c:v>
                </c:pt>
                <c:pt idx="1">
                  <c:v>21</c:v>
                </c:pt>
                <c:pt idx="2">
                  <c:v>3</c:v>
                </c:pt>
                <c:pt idx="3">
                  <c:v>20</c:v>
                </c:pt>
                <c:pt idx="4">
                  <c:v>25</c:v>
                </c:pt>
              </c:numCache>
            </c:numRef>
          </c:val>
        </c:ser>
        <c:dLbls/>
        <c:axId val="138747264"/>
        <c:axId val="138749056"/>
      </c:barChart>
      <c:catAx>
        <c:axId val="138747264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sz="1800" b="1"/>
            </a:pPr>
            <a:endParaRPr lang="en-US"/>
          </a:p>
        </c:txPr>
        <c:crossAx val="138749056"/>
        <c:crosses val="autoZero"/>
        <c:auto val="1"/>
        <c:lblAlgn val="ctr"/>
        <c:lblOffset val="100"/>
      </c:catAx>
      <c:valAx>
        <c:axId val="138749056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sz="1800" b="1"/>
            </a:pPr>
            <a:endParaRPr lang="en-US"/>
          </a:p>
        </c:txPr>
        <c:crossAx val="138747264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2000" b="1"/>
            </a:pPr>
            <a:endParaRPr lang="en-US"/>
          </a:p>
        </c:txPr>
      </c:legendEntry>
      <c:layout>
        <c:manualLayout>
          <c:xMode val="edge"/>
          <c:yMode val="edge"/>
          <c:x val="0.34407676014182442"/>
          <c:y val="5.6005178406753203E-2"/>
          <c:w val="0.63105286181332609"/>
          <c:h val="0.12316018333529208"/>
        </c:manualLayout>
      </c:layout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gap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>
        <c:manualLayout>
          <c:layoutTarget val="inner"/>
          <c:xMode val="edge"/>
          <c:yMode val="edge"/>
          <c:x val="5.9245581028035219E-2"/>
          <c:y val="2.5433982210557017E-2"/>
          <c:w val="0.94075447166326454"/>
          <c:h val="0.89664607028288146"/>
        </c:manualLayout>
      </c:layout>
      <c:barChart>
        <c:barDir val="col"/>
        <c:grouping val="clustered"/>
        <c:ser>
          <c:idx val="0"/>
          <c:order val="0"/>
          <c:tx>
            <c:v>Number of maize grain samples analysed</c:v>
          </c:tx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800" b="1"/>
                </a:pPr>
                <a:endParaRPr lang="en-US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Lit>
              <c:ptCount val="5"/>
              <c:pt idx="0">
                <c:v>Total</c:v>
              </c:pt>
              <c:pt idx="1">
                <c:v> Not detected</c:v>
              </c:pt>
              <c:pt idx="2">
                <c:v> 1-5ppb</c:v>
              </c:pt>
              <c:pt idx="3">
                <c:v> 6-20ppb</c:v>
              </c:pt>
              <c:pt idx="4">
                <c:v> Above 20ppb</c:v>
              </c:pt>
            </c:strLit>
          </c:cat>
          <c:val>
            <c:numRef>
              <c:f>Sheet3!$A$2:$A$6</c:f>
              <c:numCache>
                <c:formatCode>General</c:formatCode>
                <c:ptCount val="5"/>
                <c:pt idx="0">
                  <c:v>24</c:v>
                </c:pt>
                <c:pt idx="1">
                  <c:v>24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dLbls/>
        <c:axId val="138221824"/>
        <c:axId val="138232576"/>
      </c:barChart>
      <c:catAx>
        <c:axId val="138221824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sz="1800" b="1"/>
            </a:pPr>
            <a:endParaRPr lang="en-US"/>
          </a:p>
        </c:txPr>
        <c:crossAx val="138232576"/>
        <c:crosses val="autoZero"/>
        <c:auto val="1"/>
        <c:lblAlgn val="ctr"/>
        <c:lblOffset val="100"/>
      </c:catAx>
      <c:valAx>
        <c:axId val="138232576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sz="1800" b="1"/>
            </a:pPr>
            <a:endParaRPr lang="en-US"/>
          </a:p>
        </c:txPr>
        <c:crossAx val="138221824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2000" b="1"/>
            </a:pPr>
            <a:endParaRPr lang="en-US"/>
          </a:p>
        </c:txPr>
      </c:legendEntry>
      <c:layout>
        <c:manualLayout>
          <c:xMode val="edge"/>
          <c:yMode val="edge"/>
          <c:x val="0.42403165865328774"/>
          <c:y val="1.4913634106547493E-2"/>
          <c:w val="0.54862762176851798"/>
          <c:h val="0.12056111229339575"/>
        </c:manualLayout>
      </c:layout>
    </c:legend>
    <c:plotVisOnly val="1"/>
    <c:dispBlanksAs val="gap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>
        <c:manualLayout>
          <c:layoutTarget val="inner"/>
          <c:xMode val="edge"/>
          <c:yMode val="edge"/>
          <c:x val="7.1988407699037624E-2"/>
          <c:y val="2.6938678119780481E-2"/>
          <c:w val="0.91976769351199528"/>
          <c:h val="0.87696560657190592"/>
        </c:manualLayout>
      </c:layout>
      <c:barChart>
        <c:barDir val="col"/>
        <c:grouping val="clustered"/>
        <c:ser>
          <c:idx val="0"/>
          <c:order val="0"/>
          <c:tx>
            <c:strRef>
              <c:f>Sheet4!$A$1</c:f>
              <c:strCache>
                <c:ptCount val="1"/>
                <c:pt idx="0">
                  <c:v>Number of stockfeed samples analysed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800" b="1"/>
                </a:pPr>
                <a:endParaRPr lang="en-US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Lit>
              <c:ptCount val="5"/>
              <c:pt idx="0">
                <c:v>Total</c:v>
              </c:pt>
              <c:pt idx="1">
                <c:v> Not detected</c:v>
              </c:pt>
              <c:pt idx="2">
                <c:v> 1-5ppb</c:v>
              </c:pt>
              <c:pt idx="3">
                <c:v> 6-20ppb</c:v>
              </c:pt>
              <c:pt idx="4">
                <c:v> Above 20ppb</c:v>
              </c:pt>
            </c:strLit>
          </c:cat>
          <c:val>
            <c:numRef>
              <c:f>Sheet4!$A$2:$A$6</c:f>
              <c:numCache>
                <c:formatCode>General</c:formatCode>
                <c:ptCount val="5"/>
                <c:pt idx="0">
                  <c:v>47</c:v>
                </c:pt>
                <c:pt idx="1">
                  <c:v>43</c:v>
                </c:pt>
                <c:pt idx="2">
                  <c:v>0</c:v>
                </c:pt>
                <c:pt idx="3">
                  <c:v>1</c:v>
                </c:pt>
                <c:pt idx="4">
                  <c:v>3</c:v>
                </c:pt>
              </c:numCache>
            </c:numRef>
          </c:val>
        </c:ser>
        <c:dLbls/>
        <c:axId val="138279552"/>
        <c:axId val="138753152"/>
      </c:barChart>
      <c:catAx>
        <c:axId val="138279552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sz="1800" b="1"/>
            </a:pPr>
            <a:endParaRPr lang="en-US"/>
          </a:p>
        </c:txPr>
        <c:crossAx val="138753152"/>
        <c:crosses val="autoZero"/>
        <c:auto val="1"/>
        <c:lblAlgn val="ctr"/>
        <c:lblOffset val="100"/>
      </c:catAx>
      <c:valAx>
        <c:axId val="138753152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sz="1800" b="1"/>
            </a:pPr>
            <a:endParaRPr lang="en-US"/>
          </a:p>
        </c:txPr>
        <c:crossAx val="138279552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egendEntry>
        <c:idx val="0"/>
        <c:txPr>
          <a:bodyPr/>
          <a:lstStyle/>
          <a:p>
            <a:pPr>
              <a:defRPr sz="2000" b="1"/>
            </a:pPr>
            <a:endParaRPr lang="en-US"/>
          </a:p>
        </c:txPr>
      </c:legendEntry>
      <c:layout>
        <c:manualLayout>
          <c:xMode val="edge"/>
          <c:yMode val="edge"/>
          <c:x val="0.43823064880047885"/>
          <c:y val="6.6720523570917289E-2"/>
          <c:w val="0.54276350324630462"/>
          <c:h val="0.12180836348159182"/>
        </c:manualLayout>
      </c:layout>
    </c:legend>
    <c:plotVisOnly val="1"/>
    <c:dispBlanksAs val="gap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FDB9B-1C36-4C2D-9F53-85EF4551C1C2}" type="datetimeFigureOut">
              <a:rPr lang="en-ZW" smtClean="0"/>
              <a:pPr/>
              <a:t>12/5/2018</a:t>
            </a:fld>
            <a:endParaRPr lang="en-Z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8E0B5-028F-48BC-B9B8-33FC95090CB1}" type="slidenum">
              <a:rPr lang="en-ZW" smtClean="0"/>
              <a:pPr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xmlns="" val="37510623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FDB9B-1C36-4C2D-9F53-85EF4551C1C2}" type="datetimeFigureOut">
              <a:rPr lang="en-ZW" smtClean="0"/>
              <a:pPr/>
              <a:t>12/5/2018</a:t>
            </a:fld>
            <a:endParaRPr lang="en-Z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8E0B5-028F-48BC-B9B8-33FC95090CB1}" type="slidenum">
              <a:rPr lang="en-ZW" smtClean="0"/>
              <a:pPr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xmlns="" val="1282317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FDB9B-1C36-4C2D-9F53-85EF4551C1C2}" type="datetimeFigureOut">
              <a:rPr lang="en-ZW" smtClean="0"/>
              <a:pPr/>
              <a:t>12/5/2018</a:t>
            </a:fld>
            <a:endParaRPr lang="en-Z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8E0B5-028F-48BC-B9B8-33FC95090CB1}" type="slidenum">
              <a:rPr lang="en-ZW" smtClean="0"/>
              <a:pPr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xmlns="" val="1742077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FDB9B-1C36-4C2D-9F53-85EF4551C1C2}" type="datetimeFigureOut">
              <a:rPr lang="en-ZW" smtClean="0"/>
              <a:pPr/>
              <a:t>12/5/2018</a:t>
            </a:fld>
            <a:endParaRPr lang="en-Z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8E0B5-028F-48BC-B9B8-33FC95090CB1}" type="slidenum">
              <a:rPr lang="en-ZW" smtClean="0"/>
              <a:pPr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xmlns="" val="2790466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FDB9B-1C36-4C2D-9F53-85EF4551C1C2}" type="datetimeFigureOut">
              <a:rPr lang="en-ZW" smtClean="0"/>
              <a:pPr/>
              <a:t>12/5/2018</a:t>
            </a:fld>
            <a:endParaRPr lang="en-Z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8E0B5-028F-48BC-B9B8-33FC95090CB1}" type="slidenum">
              <a:rPr lang="en-ZW" smtClean="0"/>
              <a:pPr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xmlns="" val="1150232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FDB9B-1C36-4C2D-9F53-85EF4551C1C2}" type="datetimeFigureOut">
              <a:rPr lang="en-ZW" smtClean="0"/>
              <a:pPr/>
              <a:t>12/5/2018</a:t>
            </a:fld>
            <a:endParaRPr lang="en-Z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8E0B5-028F-48BC-B9B8-33FC95090CB1}" type="slidenum">
              <a:rPr lang="en-ZW" smtClean="0"/>
              <a:pPr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xmlns="" val="1041940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FDB9B-1C36-4C2D-9F53-85EF4551C1C2}" type="datetimeFigureOut">
              <a:rPr lang="en-ZW" smtClean="0"/>
              <a:pPr/>
              <a:t>12/5/2018</a:t>
            </a:fld>
            <a:endParaRPr lang="en-Z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8E0B5-028F-48BC-B9B8-33FC95090CB1}" type="slidenum">
              <a:rPr lang="en-ZW" smtClean="0"/>
              <a:pPr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xmlns="" val="4054229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FDB9B-1C36-4C2D-9F53-85EF4551C1C2}" type="datetimeFigureOut">
              <a:rPr lang="en-ZW" smtClean="0"/>
              <a:pPr/>
              <a:t>12/5/2018</a:t>
            </a:fld>
            <a:endParaRPr lang="en-Z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8E0B5-028F-48BC-B9B8-33FC95090CB1}" type="slidenum">
              <a:rPr lang="en-ZW" smtClean="0"/>
              <a:pPr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xmlns="" val="1655292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FDB9B-1C36-4C2D-9F53-85EF4551C1C2}" type="datetimeFigureOut">
              <a:rPr lang="en-ZW" smtClean="0"/>
              <a:pPr/>
              <a:t>12/5/2018</a:t>
            </a:fld>
            <a:endParaRPr lang="en-Z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8E0B5-028F-48BC-B9B8-33FC95090CB1}" type="slidenum">
              <a:rPr lang="en-ZW" smtClean="0"/>
              <a:pPr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xmlns="" val="1361077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FDB9B-1C36-4C2D-9F53-85EF4551C1C2}" type="datetimeFigureOut">
              <a:rPr lang="en-ZW" smtClean="0"/>
              <a:pPr/>
              <a:t>12/5/2018</a:t>
            </a:fld>
            <a:endParaRPr lang="en-Z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8E0B5-028F-48BC-B9B8-33FC95090CB1}" type="slidenum">
              <a:rPr lang="en-ZW" smtClean="0"/>
              <a:pPr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xmlns="" val="1470811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FDB9B-1C36-4C2D-9F53-85EF4551C1C2}" type="datetimeFigureOut">
              <a:rPr lang="en-ZW" smtClean="0"/>
              <a:pPr/>
              <a:t>12/5/2018</a:t>
            </a:fld>
            <a:endParaRPr lang="en-Z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8E0B5-028F-48BC-B9B8-33FC95090CB1}" type="slidenum">
              <a:rPr lang="en-ZW" smtClean="0"/>
              <a:pPr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xmlns="" val="2562757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3FDB9B-1C36-4C2D-9F53-85EF4551C1C2}" type="datetimeFigureOut">
              <a:rPr lang="en-ZW" smtClean="0"/>
              <a:pPr/>
              <a:t>12/5/2018</a:t>
            </a:fld>
            <a:endParaRPr lang="en-Z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68E0B5-028F-48BC-B9B8-33FC95090CB1}" type="slidenum">
              <a:rPr lang="en-ZW" smtClean="0"/>
              <a:pPr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xmlns="" val="387195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52401"/>
            <a:ext cx="8763000" cy="3448050"/>
          </a:xfrm>
        </p:spPr>
        <p:txBody>
          <a:bodyPr>
            <a:normAutofit/>
          </a:bodyPr>
          <a:lstStyle/>
          <a:p>
            <a:r>
              <a:rPr lang="en-ZW" sz="4000" b="1" dirty="0" smtClean="0">
                <a:solidFill>
                  <a:srgbClr val="006600"/>
                </a:solidFill>
                <a:latin typeface="Arial Black" panose="020B0A04020102020204" pitchFamily="34" charset="0"/>
              </a:rPr>
              <a:t>Aflatoxins in Zimbabwe</a:t>
            </a:r>
            <a:r>
              <a:rPr lang="en-ZW" sz="3200" b="1" dirty="0" smtClean="0">
                <a:latin typeface="Arial Black" panose="020B0A04020102020204" pitchFamily="34" charset="0"/>
              </a:rPr>
              <a:t/>
            </a:r>
            <a:br>
              <a:rPr lang="en-ZW" sz="3200" b="1" dirty="0" smtClean="0">
                <a:latin typeface="Arial Black" panose="020B0A04020102020204" pitchFamily="34" charset="0"/>
              </a:rPr>
            </a:br>
            <a:r>
              <a:rPr lang="en-ZW" sz="4000" b="1" dirty="0" smtClean="0"/>
              <a:t/>
            </a:r>
            <a:br>
              <a:rPr lang="en-ZW" sz="4000" b="1" dirty="0" smtClean="0"/>
            </a:br>
            <a:r>
              <a:rPr lang="en-ZW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Legislative Frameworks Against Level of Awareness</a:t>
            </a:r>
            <a:br>
              <a:rPr lang="en-ZW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ZW" sz="4000" b="1" dirty="0"/>
              <a:t/>
            </a:r>
            <a:br>
              <a:rPr lang="en-ZW" sz="4000" b="1" dirty="0"/>
            </a:br>
            <a:r>
              <a:rPr lang="en-ZW" sz="4000" dirty="0">
                <a:solidFill>
                  <a:srgbClr val="000099"/>
                </a:solidFill>
                <a:latin typeface="Comic Sans MS" panose="030F0702030302020204" pitchFamily="66" charset="0"/>
              </a:rPr>
              <a:t>A </a:t>
            </a:r>
            <a:r>
              <a:rPr lang="en-ZW" sz="4000" dirty="0" smtClean="0">
                <a:solidFill>
                  <a:srgbClr val="000099"/>
                </a:solidFill>
                <a:latin typeface="Comic Sans MS" panose="030F0702030302020204" pitchFamily="66" charset="0"/>
              </a:rPr>
              <a:t>Perspective from a Laboratory</a:t>
            </a:r>
            <a:endParaRPr lang="en-ZW" sz="4000" b="1" dirty="0">
              <a:solidFill>
                <a:srgbClr val="000099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4724400"/>
            <a:ext cx="8610600" cy="1981200"/>
          </a:xfrm>
        </p:spPr>
        <p:txBody>
          <a:bodyPr>
            <a:normAutofit/>
          </a:bodyPr>
          <a:lstStyle/>
          <a:p>
            <a:pPr algn="l"/>
            <a:r>
              <a:rPr lang="en-ZW" sz="2600" dirty="0" smtClean="0">
                <a:solidFill>
                  <a:srgbClr val="000099"/>
                </a:solidFill>
              </a:rPr>
              <a:t>Paper presented by Nozipo Nziramasanga</a:t>
            </a:r>
          </a:p>
          <a:p>
            <a:pPr algn="l"/>
            <a:r>
              <a:rPr lang="en-ZW" sz="2400" dirty="0" smtClean="0">
                <a:solidFill>
                  <a:srgbClr val="000099"/>
                </a:solidFill>
              </a:rPr>
              <a:t>At Huang Shan Hall, Peacock Hotel, Lilongwe, Malawi.  </a:t>
            </a:r>
          </a:p>
          <a:p>
            <a:pPr algn="l"/>
            <a:r>
              <a:rPr lang="en-ZW" sz="2400" dirty="0" smtClean="0">
                <a:solidFill>
                  <a:srgbClr val="000099"/>
                </a:solidFill>
              </a:rPr>
              <a:t>11 to 14 March 2014</a:t>
            </a:r>
          </a:p>
        </p:txBody>
      </p:sp>
    </p:spTree>
    <p:extLst>
      <p:ext uri="{BB962C8B-B14F-4D97-AF65-F5344CB8AC3E}">
        <p14:creationId xmlns:p14="http://schemas.microsoft.com/office/powerpoint/2010/main" xmlns="" val="1813418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0"/>
            <a:ext cx="5638800" cy="838200"/>
          </a:xfrm>
        </p:spPr>
        <p:txBody>
          <a:bodyPr>
            <a:normAutofit/>
          </a:bodyPr>
          <a:lstStyle/>
          <a:p>
            <a:pPr algn="ctr"/>
            <a:r>
              <a:rPr lang="en-ZW" sz="4000" b="1" dirty="0" smtClean="0">
                <a:solidFill>
                  <a:srgbClr val="000099"/>
                </a:solidFill>
                <a:latin typeface="Arial Black" panose="020B0A04020102020204" pitchFamily="34" charset="0"/>
              </a:rPr>
              <a:t>Stock feeds</a:t>
            </a:r>
            <a:endParaRPr lang="en-ZW" sz="4000" b="1" dirty="0">
              <a:solidFill>
                <a:srgbClr val="000099"/>
              </a:solidFill>
              <a:latin typeface="Arial Black" panose="020B0A0402010202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797301771"/>
              </p:ext>
            </p:extLst>
          </p:nvPr>
        </p:nvGraphicFramePr>
        <p:xfrm>
          <a:off x="304800" y="838200"/>
          <a:ext cx="8686800" cy="5867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79607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>
            <a:normAutofit/>
          </a:bodyPr>
          <a:lstStyle/>
          <a:p>
            <a:pPr algn="ctr"/>
            <a:r>
              <a:rPr lang="en-ZW" sz="4000" b="1" dirty="0" smtClean="0">
                <a:solidFill>
                  <a:srgbClr val="000099"/>
                </a:solidFill>
                <a:latin typeface="Arial Black" panose="020B0A04020102020204" pitchFamily="34" charset="0"/>
              </a:rPr>
              <a:t>Awareness</a:t>
            </a:r>
            <a:endParaRPr lang="en-ZW" sz="4000" b="1" dirty="0">
              <a:solidFill>
                <a:srgbClr val="000099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5562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ZW" sz="2800" dirty="0" smtClean="0"/>
              <a:t>Efforts made to create awareness among stakeholders, include:</a:t>
            </a:r>
          </a:p>
          <a:p>
            <a:pPr marL="0" indent="0">
              <a:buNone/>
            </a:pPr>
            <a:endParaRPr lang="en-ZW" sz="1200" dirty="0" smtClean="0"/>
          </a:p>
          <a:p>
            <a:r>
              <a:rPr lang="en-ZW" sz="2800" b="1" dirty="0" smtClean="0">
                <a:solidFill>
                  <a:srgbClr val="993300"/>
                </a:solidFill>
              </a:rPr>
              <a:t>Field Days: </a:t>
            </a:r>
            <a:r>
              <a:rPr lang="en-ZW" sz="2800" dirty="0" smtClean="0">
                <a:solidFill>
                  <a:srgbClr val="993300"/>
                </a:solidFill>
              </a:rPr>
              <a:t>For growers of agricultural produce</a:t>
            </a:r>
          </a:p>
          <a:p>
            <a:endParaRPr lang="en-ZW" sz="1100" dirty="0" smtClean="0"/>
          </a:p>
          <a:p>
            <a:r>
              <a:rPr lang="en-ZW" sz="2800" dirty="0" smtClean="0"/>
              <a:t>Process or small and Large scale training on selection </a:t>
            </a:r>
            <a:endParaRPr lang="en-ZW" dirty="0" smtClean="0"/>
          </a:p>
          <a:p>
            <a:endParaRPr lang="en-ZW" sz="1100" dirty="0" smtClean="0"/>
          </a:p>
          <a:p>
            <a:r>
              <a:rPr lang="en-ZW" sz="2800" b="1" dirty="0" smtClean="0">
                <a:solidFill>
                  <a:srgbClr val="993300"/>
                </a:solidFill>
              </a:rPr>
              <a:t>Agricultural Shows and exhibitions: </a:t>
            </a:r>
            <a:r>
              <a:rPr lang="en-ZW" sz="2800" dirty="0" smtClean="0">
                <a:solidFill>
                  <a:srgbClr val="993300"/>
                </a:solidFill>
              </a:rPr>
              <a:t>Sharing of information with the public in Posters </a:t>
            </a:r>
            <a:r>
              <a:rPr lang="en-ZW" sz="2800" dirty="0">
                <a:solidFill>
                  <a:srgbClr val="993300"/>
                </a:solidFill>
              </a:rPr>
              <a:t>and </a:t>
            </a:r>
            <a:r>
              <a:rPr lang="en-ZW" sz="2800" dirty="0" smtClean="0">
                <a:solidFill>
                  <a:srgbClr val="993300"/>
                </a:solidFill>
              </a:rPr>
              <a:t>Fliers/ pamphlets</a:t>
            </a:r>
          </a:p>
          <a:p>
            <a:endParaRPr lang="en-ZW" sz="1100" dirty="0" smtClean="0"/>
          </a:p>
          <a:p>
            <a:r>
              <a:rPr lang="en-ZW" sz="2800" dirty="0" smtClean="0"/>
              <a:t>Sharing of information on the impact of Aflatoxins in food with Ministry of Agriculture Senior Managers</a:t>
            </a:r>
            <a:endParaRPr lang="en-ZW" sz="2800" dirty="0"/>
          </a:p>
        </p:txBody>
      </p:sp>
    </p:spTree>
    <p:extLst>
      <p:ext uri="{BB962C8B-B14F-4D97-AF65-F5344CB8AC3E}">
        <p14:creationId xmlns:p14="http://schemas.microsoft.com/office/powerpoint/2010/main" xmlns="" val="1661551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ZW" sz="4400" b="1" dirty="0" smtClean="0"/>
              <a:t>         </a:t>
            </a:r>
            <a:r>
              <a:rPr lang="en-ZW" sz="4400" b="1" i="1" dirty="0" smtClean="0">
                <a:solidFill>
                  <a:schemeClr val="tx2"/>
                </a:solidFill>
              </a:rPr>
              <a:t>Monitoring and Surveillance</a:t>
            </a:r>
            <a:endParaRPr lang="en-ZW" sz="4400" b="1" i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W" dirty="0" smtClean="0"/>
              <a:t>The surveillance of products on the market  is done in conjunction with  the Ministry of Health as surveillance programmes.</a:t>
            </a:r>
          </a:p>
          <a:p>
            <a:r>
              <a:rPr lang="en-ZW" dirty="0" smtClean="0"/>
              <a:t>Results/Data is sent to Ministry  of Health for risk assessment</a:t>
            </a:r>
            <a:endParaRPr lang="en-ZW" dirty="0"/>
          </a:p>
        </p:txBody>
      </p:sp>
    </p:spTree>
    <p:extLst>
      <p:ext uri="{BB962C8B-B14F-4D97-AF65-F5344CB8AC3E}">
        <p14:creationId xmlns:p14="http://schemas.microsoft.com/office/powerpoint/2010/main" xmlns="" val="2405968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531"/>
            <a:ext cx="8229600" cy="914400"/>
          </a:xfrm>
        </p:spPr>
        <p:txBody>
          <a:bodyPr>
            <a:normAutofit/>
          </a:bodyPr>
          <a:lstStyle/>
          <a:p>
            <a:pPr algn="ctr">
              <a:tabLst>
                <a:tab pos="4121150" algn="l"/>
              </a:tabLst>
            </a:pPr>
            <a:r>
              <a:rPr lang="en-ZW" sz="4000" b="1" dirty="0" smtClean="0">
                <a:solidFill>
                  <a:srgbClr val="000099"/>
                </a:solidFill>
                <a:latin typeface="Arial Black" panose="020B0A04020102020204" pitchFamily="34" charset="0"/>
              </a:rPr>
              <a:t>Gaps</a:t>
            </a:r>
            <a:endParaRPr lang="en-ZW" sz="4000" b="1" dirty="0">
              <a:solidFill>
                <a:srgbClr val="000099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763000" cy="5334000"/>
          </a:xfrm>
        </p:spPr>
        <p:txBody>
          <a:bodyPr/>
          <a:lstStyle/>
          <a:p>
            <a:r>
              <a:rPr lang="en-ZW" sz="2800" dirty="0" smtClean="0"/>
              <a:t>Need to strengthen awareness programme on agricultural products and food handling, especially amongst:</a:t>
            </a:r>
          </a:p>
          <a:p>
            <a:endParaRPr lang="en-ZW" sz="1200" dirty="0" smtClean="0"/>
          </a:p>
          <a:p>
            <a:pPr lvl="2">
              <a:buFont typeface="Wingdings" panose="05000000000000000000" pitchFamily="2" charset="2"/>
              <a:buChar char="ü"/>
            </a:pPr>
            <a:r>
              <a:rPr lang="en-ZW" sz="2800" dirty="0" smtClean="0">
                <a:solidFill>
                  <a:srgbClr val="993300"/>
                </a:solidFill>
              </a:rPr>
              <a:t>Growers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ZW" sz="2800" dirty="0" smtClean="0">
                <a:solidFill>
                  <a:srgbClr val="993300"/>
                </a:solidFill>
              </a:rPr>
              <a:t>Food processers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ZW" sz="2800" dirty="0" smtClean="0">
                <a:solidFill>
                  <a:srgbClr val="993300"/>
                </a:solidFill>
              </a:rPr>
              <a:t>Food sellers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ZW" sz="2800" dirty="0" smtClean="0">
                <a:solidFill>
                  <a:srgbClr val="993300"/>
                </a:solidFill>
              </a:rPr>
              <a:t>Food and agricultural products exporters</a:t>
            </a:r>
          </a:p>
          <a:p>
            <a:endParaRPr lang="en-ZW" sz="1200" dirty="0" smtClean="0"/>
          </a:p>
          <a:p>
            <a:r>
              <a:rPr lang="en-ZW" sz="2800" dirty="0" smtClean="0"/>
              <a:t>Education on good agricultural practices in the field and storage facilities for growers</a:t>
            </a:r>
          </a:p>
          <a:p>
            <a:endParaRPr lang="en-ZW" sz="1200" dirty="0" smtClean="0"/>
          </a:p>
          <a:p>
            <a:r>
              <a:rPr lang="en-ZW" sz="2800" dirty="0" smtClean="0"/>
              <a:t>Encourage use of Bio-Pesticides </a:t>
            </a:r>
            <a:endParaRPr lang="en-ZW" sz="2800" dirty="0"/>
          </a:p>
        </p:txBody>
      </p:sp>
    </p:spTree>
    <p:extLst>
      <p:ext uri="{BB962C8B-B14F-4D97-AF65-F5344CB8AC3E}">
        <p14:creationId xmlns:p14="http://schemas.microsoft.com/office/powerpoint/2010/main" xmlns="" val="2435996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49962"/>
          </a:xfrm>
        </p:spPr>
        <p:txBody>
          <a:bodyPr/>
          <a:lstStyle/>
          <a:p>
            <a:pPr algn="ctr"/>
            <a:r>
              <a:rPr lang="en-US" sz="4000" b="1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Thank You for Listening</a:t>
            </a:r>
            <a:endParaRPr lang="en-US" sz="4000" b="1" dirty="0">
              <a:solidFill>
                <a:schemeClr val="tx2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33694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ZW" sz="3200" b="1" dirty="0" smtClean="0">
                <a:solidFill>
                  <a:srgbClr val="000099"/>
                </a:solidFill>
                <a:latin typeface="Arial Black" panose="020B0A04020102020204" pitchFamily="34" charset="0"/>
              </a:rPr>
              <a:t>Overview of the National Food Safety System</a:t>
            </a:r>
            <a:endParaRPr lang="en-ZW" sz="3200" b="1" dirty="0">
              <a:solidFill>
                <a:srgbClr val="000099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458200" cy="4876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ZW" sz="3200" dirty="0" smtClean="0"/>
          </a:p>
          <a:p>
            <a:pPr marL="0" indent="0">
              <a:buNone/>
            </a:pPr>
            <a:r>
              <a:rPr lang="en-ZW" sz="3200" dirty="0" smtClean="0"/>
              <a:t>The objectives of any food regulatory system are:</a:t>
            </a:r>
          </a:p>
          <a:p>
            <a:pPr marL="0" indent="0">
              <a:buNone/>
            </a:pPr>
            <a:endParaRPr lang="en-ZW" sz="3200" dirty="0" smtClean="0"/>
          </a:p>
          <a:p>
            <a:r>
              <a:rPr lang="en-ZW" sz="3200" dirty="0" smtClean="0"/>
              <a:t>To ensure fair food trade practices and optimize economic returns in export markets</a:t>
            </a:r>
          </a:p>
          <a:p>
            <a:endParaRPr lang="en-ZW" sz="3200" dirty="0" smtClean="0"/>
          </a:p>
          <a:p>
            <a:pPr marL="2743200" lvl="8" indent="0">
              <a:buNone/>
            </a:pPr>
            <a:r>
              <a:rPr lang="en-ZW" sz="2450" b="1" dirty="0" smtClean="0"/>
              <a:t>And</a:t>
            </a:r>
            <a:r>
              <a:rPr lang="en-ZW" sz="2450" dirty="0" smtClean="0"/>
              <a:t> </a:t>
            </a:r>
          </a:p>
          <a:p>
            <a:pPr marL="2743200" lvl="8" indent="0">
              <a:buNone/>
            </a:pPr>
            <a:endParaRPr lang="en-ZW" sz="2450" dirty="0" smtClean="0"/>
          </a:p>
          <a:p>
            <a:r>
              <a:rPr lang="en-ZW" sz="3200" dirty="0" smtClean="0"/>
              <a:t>To protect consumers from exposure to unsafe food and thus promote good health</a:t>
            </a:r>
          </a:p>
          <a:p>
            <a:endParaRPr lang="en-ZW" sz="3200" dirty="0" smtClean="0"/>
          </a:p>
          <a:p>
            <a:pPr marL="0" indent="0">
              <a:buNone/>
            </a:pPr>
            <a:endParaRPr lang="en-ZW" dirty="0" smtClean="0"/>
          </a:p>
        </p:txBody>
      </p:sp>
    </p:spTree>
    <p:extLst>
      <p:ext uri="{BB962C8B-B14F-4D97-AF65-F5344CB8AC3E}">
        <p14:creationId xmlns:p14="http://schemas.microsoft.com/office/powerpoint/2010/main" xmlns="" val="294716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/>
          </a:bodyPr>
          <a:lstStyle/>
          <a:p>
            <a:pPr algn="ctr"/>
            <a:r>
              <a:rPr lang="en-ZW" sz="3200" b="1" dirty="0" smtClean="0">
                <a:solidFill>
                  <a:srgbClr val="000099"/>
                </a:solidFill>
                <a:latin typeface="Arial Black" panose="020B0A04020102020204" pitchFamily="34" charset="0"/>
              </a:rPr>
              <a:t>Laws and Regulations</a:t>
            </a:r>
            <a:endParaRPr lang="en-ZW" sz="3200" b="1" dirty="0">
              <a:solidFill>
                <a:srgbClr val="000099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915400" cy="5867400"/>
          </a:xfrm>
        </p:spPr>
        <p:txBody>
          <a:bodyPr>
            <a:normAutofit fontScale="70000" lnSpcReduction="20000"/>
          </a:bodyPr>
          <a:lstStyle/>
          <a:p>
            <a:r>
              <a:rPr lang="en-ZW" sz="3600" dirty="0" smtClean="0"/>
              <a:t>Food and Food Standards Act (</a:t>
            </a:r>
            <a:r>
              <a:rPr lang="en-ZW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Chapter 15:04</a:t>
            </a:r>
            <a:r>
              <a:rPr lang="en-ZW" sz="3600" dirty="0" smtClean="0"/>
              <a:t>) of 2001 and its related Statutory Instruments:</a:t>
            </a:r>
          </a:p>
          <a:p>
            <a:endParaRPr lang="en-ZW" sz="1400" dirty="0" smtClean="0"/>
          </a:p>
          <a:p>
            <a:pPr lvl="1">
              <a:buFont typeface="Wingdings" panose="05000000000000000000" pitchFamily="2" charset="2"/>
              <a:buChar char="ü"/>
            </a:pPr>
            <a:r>
              <a:rPr lang="en-ZW" sz="3100" dirty="0" smtClean="0">
                <a:solidFill>
                  <a:schemeClr val="accent6">
                    <a:lumMod val="50000"/>
                  </a:schemeClr>
                </a:solidFill>
              </a:rPr>
              <a:t>Food and Food Standards (Inspection and Certification) Regulations, 2013</a:t>
            </a:r>
          </a:p>
          <a:p>
            <a:pPr lvl="1">
              <a:buFont typeface="Wingdings" panose="05000000000000000000" pitchFamily="2" charset="2"/>
              <a:buChar char="ü"/>
            </a:pPr>
            <a:endParaRPr lang="en-ZW" sz="12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en-ZW" sz="3100" dirty="0" smtClean="0">
                <a:solidFill>
                  <a:schemeClr val="accent6">
                    <a:lumMod val="50000"/>
                  </a:schemeClr>
                </a:solidFill>
              </a:rPr>
              <a:t>Food and Food Standards (Packaged Drinking Water Other Than Packaged Natural Water) Regulations, 2013</a:t>
            </a:r>
          </a:p>
          <a:p>
            <a:pPr lvl="1">
              <a:buFont typeface="Wingdings" panose="05000000000000000000" pitchFamily="2" charset="2"/>
              <a:buChar char="ü"/>
            </a:pPr>
            <a:endParaRPr lang="en-ZW" sz="12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en-ZW" sz="3100" dirty="0" smtClean="0">
                <a:solidFill>
                  <a:schemeClr val="accent6">
                    <a:lumMod val="50000"/>
                  </a:schemeClr>
                </a:solidFill>
              </a:rPr>
              <a:t>Food and Food Standards (Packaged Natural Mineral Water) Regulations, 2013</a:t>
            </a:r>
          </a:p>
          <a:p>
            <a:endParaRPr lang="en-ZW" sz="1400" dirty="0" smtClean="0"/>
          </a:p>
          <a:p>
            <a:r>
              <a:rPr lang="en-ZW" sz="3600" dirty="0" smtClean="0"/>
              <a:t>Aflatoxin B1 5ppb limit for human consumption.</a:t>
            </a:r>
          </a:p>
          <a:p>
            <a:endParaRPr lang="en-ZW" sz="1400" dirty="0" smtClean="0"/>
          </a:p>
          <a:p>
            <a:pPr>
              <a:lnSpc>
                <a:spcPct val="120000"/>
              </a:lnSpc>
            </a:pPr>
            <a:r>
              <a:rPr lang="en-ZW" sz="3600" dirty="0" smtClean="0"/>
              <a:t>Zimbabwe Standards Association (SAZ) standards are in place for poultry and cattle feed, with range of 10-20ppb stipulated</a:t>
            </a:r>
          </a:p>
          <a:p>
            <a:endParaRPr lang="en-ZW" sz="1400" dirty="0" smtClean="0"/>
          </a:p>
          <a:p>
            <a:pPr>
              <a:lnSpc>
                <a:spcPct val="120000"/>
              </a:lnSpc>
            </a:pPr>
            <a:r>
              <a:rPr lang="en-ZW" sz="3600" dirty="0" smtClean="0"/>
              <a:t>The Food and Nutrition Security Policy for Zimbabwe and its Implementation Plan/Matrix is available since 2012</a:t>
            </a:r>
          </a:p>
          <a:p>
            <a:pPr marL="0" indent="0">
              <a:buNone/>
            </a:pPr>
            <a:endParaRPr lang="en-ZW" sz="2600" dirty="0"/>
          </a:p>
        </p:txBody>
      </p:sp>
    </p:spTree>
    <p:extLst>
      <p:ext uri="{BB962C8B-B14F-4D97-AF65-F5344CB8AC3E}">
        <p14:creationId xmlns:p14="http://schemas.microsoft.com/office/powerpoint/2010/main" xmlns="" val="64789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686800" cy="1066800"/>
          </a:xfrm>
        </p:spPr>
        <p:txBody>
          <a:bodyPr>
            <a:normAutofit/>
          </a:bodyPr>
          <a:lstStyle/>
          <a:p>
            <a:r>
              <a:rPr lang="en-ZW" sz="3200" b="1" dirty="0" smtClean="0">
                <a:solidFill>
                  <a:srgbClr val="000099"/>
                </a:solidFill>
                <a:latin typeface="Arial Black" panose="020B0A04020102020204" pitchFamily="34" charset="0"/>
              </a:rPr>
              <a:t>Food Standard Advisory Board (FASB)</a:t>
            </a:r>
            <a:endParaRPr lang="en-ZW" sz="3200" b="1" dirty="0">
              <a:solidFill>
                <a:srgbClr val="000099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915400" cy="5791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ZW" sz="3000" dirty="0" smtClean="0"/>
              <a:t>Based on relevant background reviews/ research, FSAB advises Minister of Health on: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ZW" sz="2600" dirty="0" smtClean="0">
                <a:solidFill>
                  <a:srgbClr val="990000"/>
                </a:solidFill>
              </a:rPr>
              <a:t>Food policy issues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ZW" sz="2600" dirty="0" smtClean="0">
                <a:solidFill>
                  <a:srgbClr val="990000"/>
                </a:solidFill>
              </a:rPr>
              <a:t>Requisite support food standards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ZW" sz="2600" dirty="0" smtClean="0">
                <a:solidFill>
                  <a:srgbClr val="990000"/>
                </a:solidFill>
              </a:rPr>
              <a:t>Relevant food legislative frameworks required</a:t>
            </a:r>
          </a:p>
          <a:p>
            <a:pPr marL="457200" lvl="1" indent="0">
              <a:buNone/>
            </a:pPr>
            <a:endParaRPr lang="en-ZW" sz="1200" dirty="0" smtClean="0"/>
          </a:p>
          <a:p>
            <a:pPr marL="0" indent="0">
              <a:buNone/>
            </a:pPr>
            <a:r>
              <a:rPr lang="en-ZW" sz="3000" dirty="0" smtClean="0"/>
              <a:t>The FASB is chaired by a lawyer (member of the Law Society of Zimbabwe) and includes members from:</a:t>
            </a:r>
          </a:p>
          <a:p>
            <a:pPr lvl="1"/>
            <a:r>
              <a:rPr lang="en-ZW" sz="2600" dirty="0" smtClean="0">
                <a:solidFill>
                  <a:srgbClr val="990000"/>
                </a:solidFill>
              </a:rPr>
              <a:t>Health</a:t>
            </a:r>
          </a:p>
          <a:p>
            <a:pPr lvl="1"/>
            <a:r>
              <a:rPr lang="en-ZW" sz="2600" dirty="0" smtClean="0">
                <a:solidFill>
                  <a:srgbClr val="990000"/>
                </a:solidFill>
              </a:rPr>
              <a:t>Agriculture</a:t>
            </a:r>
          </a:p>
          <a:p>
            <a:pPr lvl="1"/>
            <a:r>
              <a:rPr lang="en-ZW" sz="2600" dirty="0" smtClean="0">
                <a:solidFill>
                  <a:srgbClr val="990000"/>
                </a:solidFill>
              </a:rPr>
              <a:t>Industry and International Trade </a:t>
            </a:r>
          </a:p>
          <a:p>
            <a:pPr lvl="1"/>
            <a:r>
              <a:rPr lang="en-ZW" sz="2600" dirty="0" smtClean="0">
                <a:solidFill>
                  <a:srgbClr val="990000"/>
                </a:solidFill>
              </a:rPr>
              <a:t>Local Authorities </a:t>
            </a:r>
          </a:p>
          <a:p>
            <a:pPr lvl="1"/>
            <a:r>
              <a:rPr lang="en-ZW" sz="2600" dirty="0" smtClean="0">
                <a:solidFill>
                  <a:srgbClr val="990000"/>
                </a:solidFill>
              </a:rPr>
              <a:t>Standards Association </a:t>
            </a:r>
          </a:p>
          <a:p>
            <a:pPr lvl="1"/>
            <a:r>
              <a:rPr lang="en-ZW" sz="2600" dirty="0" smtClean="0">
                <a:solidFill>
                  <a:srgbClr val="990000"/>
                </a:solidFill>
              </a:rPr>
              <a:t>Food Industry </a:t>
            </a:r>
          </a:p>
          <a:p>
            <a:pPr lvl="1"/>
            <a:r>
              <a:rPr lang="en-ZW" sz="2600" dirty="0" smtClean="0">
                <a:solidFill>
                  <a:srgbClr val="990000"/>
                </a:solidFill>
              </a:rPr>
              <a:t>Consumer Council</a:t>
            </a:r>
            <a:endParaRPr lang="en-ZW" sz="2600" dirty="0">
              <a:solidFill>
                <a:srgbClr val="99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55513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>
            <a:normAutofit fontScale="90000"/>
          </a:bodyPr>
          <a:lstStyle/>
          <a:p>
            <a:pPr algn="ctr"/>
            <a:r>
              <a:rPr lang="en-ZW" sz="3200" dirty="0" smtClean="0">
                <a:solidFill>
                  <a:srgbClr val="000099"/>
                </a:solidFill>
                <a:latin typeface="Arial Black" panose="020B0A04020102020204" pitchFamily="34" charset="0"/>
              </a:rPr>
              <a:t>Laboratory Services (Aflatoxin Testing)</a:t>
            </a:r>
            <a:endParaRPr lang="en-ZW" sz="3200" dirty="0">
              <a:solidFill>
                <a:srgbClr val="000099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839200" cy="5867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ZW" sz="3000" b="1" dirty="0" smtClean="0"/>
              <a:t>Ministry of Agriculture Laboratory already exists:</a:t>
            </a:r>
          </a:p>
          <a:p>
            <a:endParaRPr lang="en-ZW" sz="1100" dirty="0" smtClean="0"/>
          </a:p>
          <a:p>
            <a:pPr lvl="1"/>
            <a:r>
              <a:rPr lang="en-ZW" sz="2800" dirty="0" smtClean="0">
                <a:solidFill>
                  <a:srgbClr val="990000"/>
                </a:solidFill>
              </a:rPr>
              <a:t>Currently being refurbished and modernized to be a state-of-the-art Food and Agric. Products Testing Laboratory</a:t>
            </a:r>
          </a:p>
          <a:p>
            <a:pPr lvl="1"/>
            <a:endParaRPr lang="en-ZW" sz="800" dirty="0" smtClean="0"/>
          </a:p>
          <a:p>
            <a:pPr lvl="1"/>
            <a:r>
              <a:rPr lang="en-ZW" sz="2800" dirty="0" smtClean="0"/>
              <a:t>Trained staff have been testing for </a:t>
            </a:r>
            <a:r>
              <a:rPr lang="en-ZW" sz="2800" dirty="0" err="1" smtClean="0"/>
              <a:t>mycotoxin</a:t>
            </a:r>
            <a:r>
              <a:rPr lang="en-ZW" sz="2800" dirty="0" smtClean="0"/>
              <a:t>, especially Aflatoxins</a:t>
            </a:r>
          </a:p>
          <a:p>
            <a:pPr lvl="1"/>
            <a:endParaRPr lang="en-ZW" sz="700" dirty="0" smtClean="0"/>
          </a:p>
          <a:p>
            <a:pPr lvl="1"/>
            <a:r>
              <a:rPr lang="en-ZW" sz="2800" dirty="0" smtClean="0">
                <a:solidFill>
                  <a:srgbClr val="990000"/>
                </a:solidFill>
              </a:rPr>
              <a:t>Expertise is available to support the monitoring function for the country (Regulatory function on agric. products)</a:t>
            </a:r>
          </a:p>
          <a:p>
            <a:pPr lvl="1"/>
            <a:endParaRPr lang="en-ZW" sz="800" dirty="0" smtClean="0"/>
          </a:p>
          <a:p>
            <a:pPr lvl="1"/>
            <a:r>
              <a:rPr lang="en-ZW" sz="2800" dirty="0" smtClean="0"/>
              <a:t>The laboratory is available for trade-related services and supports exports/ imports.</a:t>
            </a:r>
          </a:p>
          <a:p>
            <a:pPr lvl="1"/>
            <a:endParaRPr lang="en-ZW" sz="800" dirty="0" smtClean="0"/>
          </a:p>
          <a:p>
            <a:pPr lvl="1"/>
            <a:r>
              <a:rPr lang="en-ZW" sz="2800" dirty="0" smtClean="0">
                <a:solidFill>
                  <a:srgbClr val="990000"/>
                </a:solidFill>
              </a:rPr>
              <a:t>Samples analysed are for commercial purposes</a:t>
            </a:r>
          </a:p>
          <a:p>
            <a:endParaRPr lang="en-ZW" sz="3200" dirty="0"/>
          </a:p>
        </p:txBody>
      </p:sp>
    </p:spTree>
    <p:extLst>
      <p:ext uri="{BB962C8B-B14F-4D97-AF65-F5344CB8AC3E}">
        <p14:creationId xmlns:p14="http://schemas.microsoft.com/office/powerpoint/2010/main" xmlns="" val="567114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65126"/>
            <a:ext cx="8763000" cy="5807074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>
                <a:solidFill>
                  <a:srgbClr val="993300"/>
                </a:solidFill>
                <a:latin typeface="Arial Black" panose="020B0A04020102020204" pitchFamily="34" charset="0"/>
              </a:rPr>
              <a:t>The following graphs show the number of samples analysed by the Government Lab. for Aflatoxins in 2013/2014</a:t>
            </a:r>
            <a:endParaRPr lang="en-US" dirty="0">
              <a:solidFill>
                <a:srgbClr val="9933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20378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/>
          </a:bodyPr>
          <a:lstStyle/>
          <a:p>
            <a:pPr algn="ctr"/>
            <a:r>
              <a:rPr lang="en-ZW" sz="4000" b="1" dirty="0" smtClean="0">
                <a:solidFill>
                  <a:srgbClr val="000099"/>
                </a:solidFill>
                <a:latin typeface="Arial Black" panose="020B0A04020102020204" pitchFamily="34" charset="0"/>
              </a:rPr>
              <a:t>Groundnuts</a:t>
            </a:r>
            <a:endParaRPr lang="en-ZW" sz="4000" b="1" dirty="0">
              <a:solidFill>
                <a:srgbClr val="000099"/>
              </a:solidFill>
              <a:latin typeface="Arial Black" panose="020B0A0402010202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235306789"/>
              </p:ext>
            </p:extLst>
          </p:nvPr>
        </p:nvGraphicFramePr>
        <p:xfrm>
          <a:off x="228600" y="990600"/>
          <a:ext cx="87630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675727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/>
          </a:bodyPr>
          <a:lstStyle/>
          <a:p>
            <a:pPr algn="ctr"/>
            <a:r>
              <a:rPr lang="en-ZW" sz="4000" b="1" dirty="0" smtClean="0">
                <a:solidFill>
                  <a:srgbClr val="000099"/>
                </a:solidFill>
                <a:latin typeface="Arial Black" panose="020B0A04020102020204" pitchFamily="34" charset="0"/>
              </a:rPr>
              <a:t>Peanut butter</a:t>
            </a:r>
            <a:endParaRPr lang="en-ZW" sz="4000" b="1" dirty="0">
              <a:solidFill>
                <a:srgbClr val="000099"/>
              </a:solidFill>
              <a:latin typeface="Arial Black" panose="020B0A0402010202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717452085"/>
              </p:ext>
            </p:extLst>
          </p:nvPr>
        </p:nvGraphicFramePr>
        <p:xfrm>
          <a:off x="228600" y="990600"/>
          <a:ext cx="8686800" cy="563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480769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85800"/>
          </a:xfrm>
        </p:spPr>
        <p:txBody>
          <a:bodyPr>
            <a:normAutofit/>
          </a:bodyPr>
          <a:lstStyle/>
          <a:p>
            <a:pPr algn="ctr"/>
            <a:r>
              <a:rPr lang="en-ZW" sz="4000" b="1" dirty="0" smtClean="0">
                <a:solidFill>
                  <a:srgbClr val="000099"/>
                </a:solidFill>
                <a:latin typeface="Arial Black" panose="020B0A04020102020204" pitchFamily="34" charset="0"/>
              </a:rPr>
              <a:t>Maize and other Cereals</a:t>
            </a:r>
            <a:endParaRPr lang="en-ZW" sz="4000" b="1" dirty="0">
              <a:solidFill>
                <a:srgbClr val="000099"/>
              </a:solidFill>
              <a:latin typeface="Arial Black" panose="020B0A0402010202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11668115"/>
              </p:ext>
            </p:extLst>
          </p:nvPr>
        </p:nvGraphicFramePr>
        <p:xfrm>
          <a:off x="152400" y="1066800"/>
          <a:ext cx="8763000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898975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457DFC8F2C1C14E9B746DF986C41915" ma:contentTypeVersion="9" ma:contentTypeDescription="Create a new document." ma:contentTypeScope="" ma:versionID="09452dab5543572b08c7eec5ce9a1b94">
  <xsd:schema xmlns:xsd="http://www.w3.org/2001/XMLSchema" xmlns:xs="http://www.w3.org/2001/XMLSchema" xmlns:p="http://schemas.microsoft.com/office/2006/metadata/properties" xmlns:ns1="http://schemas.microsoft.com/sharepoint/v3" xmlns:ns2="8785aa91-c7e0-4919-af50-c2335796def4" xmlns:ns3="e90f4b65-f468-49a0-9c1b-80b0331aefe1" targetNamespace="http://schemas.microsoft.com/office/2006/metadata/properties" ma:root="true" ma:fieldsID="f10e0540162938c4198c7a4e8d2e0c4c" ns1:_="" ns2:_="" ns3:_="">
    <xsd:import namespace="http://schemas.microsoft.com/sharepoint/v3"/>
    <xsd:import namespace="8785aa91-c7e0-4919-af50-c2335796def4"/>
    <xsd:import namespace="e90f4b65-f468-49a0-9c1b-80b0331aefe1"/>
    <xsd:element name="properties">
      <xsd:complexType>
        <xsd:sequence>
          <xsd:element name="documentManagement">
            <xsd:complexType>
              <xsd:all>
                <xsd:element ref="ns1:EmailSender" minOccurs="0"/>
                <xsd:element ref="ns1:EmailTo" minOccurs="0"/>
                <xsd:element ref="ns1:EmailCc" minOccurs="0"/>
                <xsd:element ref="ns1:EmailFrom" minOccurs="0"/>
                <xsd:element ref="ns1:EmailSubject" minOccurs="0"/>
                <xsd:element ref="ns2:Abstract_x0020__x0028_for_x0020_web_x0029_" minOccurs="0"/>
                <xsd:element ref="ns2:Author_x0020__x0028_for_x0020_web_x0029_" minOccurs="0"/>
                <xsd:element ref="ns2:Description_x0020__x0028_for_x0020_web_x0029_" minOccurs="0"/>
                <xsd:element ref="ns2:Document_x0020_Date_x0020__x0028_for_x0020_web_x0029_"/>
                <xsd:element ref="ns2:Project_x0020_Name_x0020__x0028_for_x0020_web_x0029_" minOccurs="0"/>
                <xsd:element ref="ns3:Core_x0020_Document_x0020_Categories" minOccurs="0"/>
                <xsd:element ref="ns2:ShowOnWeb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EmailSender" ma:index="8" nillable="true" ma:displayName="E-Mail Sender" ma:hidden="true" ma:internalName="EmailSender">
      <xsd:simpleType>
        <xsd:restriction base="dms:Note">
          <xsd:maxLength value="255"/>
        </xsd:restriction>
      </xsd:simpleType>
    </xsd:element>
    <xsd:element name="EmailTo" ma:index="9" nillable="true" ma:displayName="E-Mail To" ma:hidden="true" ma:internalName="EmailTo">
      <xsd:simpleType>
        <xsd:restriction base="dms:Note">
          <xsd:maxLength value="255"/>
        </xsd:restriction>
      </xsd:simpleType>
    </xsd:element>
    <xsd:element name="EmailCc" ma:index="10" nillable="true" ma:displayName="E-Mail Cc" ma:hidden="true" ma:internalName="EmailCc">
      <xsd:simpleType>
        <xsd:restriction base="dms:Note">
          <xsd:maxLength value="255"/>
        </xsd:restriction>
      </xsd:simpleType>
    </xsd:element>
    <xsd:element name="EmailFrom" ma:index="11" nillable="true" ma:displayName="E-Mail From" ma:hidden="true" ma:internalName="EmailFrom">
      <xsd:simpleType>
        <xsd:restriction base="dms:Text"/>
      </xsd:simpleType>
    </xsd:element>
    <xsd:element name="EmailSubject" ma:index="12" nillable="true" ma:displayName="E-Mail Subject" ma:hidden="true" ma:internalName="EmailSubjec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85aa91-c7e0-4919-af50-c2335796def4" elementFormDefault="qualified">
    <xsd:import namespace="http://schemas.microsoft.com/office/2006/documentManagement/types"/>
    <xsd:import namespace="http://schemas.microsoft.com/office/infopath/2007/PartnerControls"/>
    <xsd:element name="Abstract_x0020__x0028_for_x0020_web_x0029_" ma:index="13" nillable="true" ma:displayName="Abstract (for web)" ma:internalName="Abstract_x0020__x0028_for_x0020_web_x0029_">
      <xsd:simpleType>
        <xsd:restriction base="dms:Note">
          <xsd:maxLength value="255"/>
        </xsd:restriction>
      </xsd:simpleType>
    </xsd:element>
    <xsd:element name="Author_x0020__x0028_for_x0020_web_x0029_" ma:index="14" nillable="true" ma:displayName="Author (for web)" ma:list="UserInfo" ma:SharePointGroup="465" ma:internalName="Author_x0020__x0028_for_x0020_web_x0029_" ma:showField="Titl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scription_x0020__x0028_for_x0020_web_x0029_" ma:index="15" nillable="true" ma:displayName="Description (for web)" ma:description="Use this column to provide a description of the news, event, or document that will appear on the project site on www.merid.org" ma:internalName="Description_x0020__x0028_for_x0020_web_x0029_">
      <xsd:simpleType>
        <xsd:restriction base="dms:Note">
          <xsd:maxLength value="255"/>
        </xsd:restriction>
      </xsd:simpleType>
    </xsd:element>
    <xsd:element name="Document_x0020_Date_x0020__x0028_for_x0020_web_x0029_" ma:index="16" ma:displayName="Document Date (for web)" ma:default="[today]" ma:format="DateOnly" ma:internalName="Document_x0020_Date_x0020__x0028_for_x0020_web_x0029_">
      <xsd:simpleType>
        <xsd:restriction base="dms:DateTime"/>
      </xsd:simpleType>
    </xsd:element>
    <xsd:element name="Project_x0020_Name_x0020__x0028_for_x0020_web_x0029_" ma:index="17" nillable="true" ma:displayName="Project Name (for web)" ma:list="{3a042c9c-ccac-4029-a19a-9f6469f2054d}" ma:internalName="Project_x0020_Name_x0020__x0028_for_x0020_web_x0029_" ma:showField="Project_x0020_Name_x0020__x0028_" ma:web="8785aa91-c7e0-4919-af50-c2335796def4">
      <xsd:simpleType>
        <xsd:restriction base="dms:Lookup"/>
      </xsd:simpleType>
    </xsd:element>
    <xsd:element name="ShowOnWeb" ma:index="20" nillable="true" ma:displayName="ShowOnWeb" ma:default="0" ma:internalName="ShowOnWeb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0f4b65-f468-49a0-9c1b-80b0331aefe1" elementFormDefault="qualified">
    <xsd:import namespace="http://schemas.microsoft.com/office/2006/documentManagement/types"/>
    <xsd:import namespace="http://schemas.microsoft.com/office/infopath/2007/PartnerControls"/>
    <xsd:element name="Core_x0020_Document_x0020_Categories" ma:index="18" nillable="true" ma:displayName="Project Document Categories" ma:internalName="Core_x0020_Document_x0020_Categories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Invitation (to meeting, conference call, interview, or comment period)"/>
                    <xsd:enumeration value="Deliverable/Work Product"/>
                    <xsd:enumeration value="Grant/Contract Administration (proposal, budget, SOW/TOR, grant report)"/>
                    <xsd:enumeration value="Logistics"/>
                    <xsd:enumeration value="Media, Press"/>
                    <xsd:enumeration value="Project Description"/>
                    <xsd:enumeration value="Sub-Contract Administration"/>
                  </xsd:restriction>
                </xsd:simple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bstract_x0020__x0028_for_x0020_web_x0029_ xmlns="8785aa91-c7e0-4919-af50-c2335796def4" xsi:nil="true"/>
    <EmailTo xmlns="http://schemas.microsoft.com/sharepoint/v3" xsi:nil="true"/>
    <Core_x0020_Document_x0020_Categories xmlns="e90f4b65-f468-49a0-9c1b-80b0331aefe1"/>
    <EmailSender xmlns="http://schemas.microsoft.com/sharepoint/v3" xsi:nil="true"/>
    <EmailFrom xmlns="http://schemas.microsoft.com/sharepoint/v3" xsi:nil="true"/>
    <ShowOnWeb xmlns="8785aa91-c7e0-4919-af50-c2335796def4">false</ShowOnWeb>
    <Project_x0020_Name_x0020__x0028_for_x0020_web_x0029_ xmlns="8785aa91-c7e0-4919-af50-c2335796def4" xsi:nil="true"/>
    <Description_x0020__x0028_for_x0020_web_x0029_ xmlns="8785aa91-c7e0-4919-af50-c2335796def4" xsi:nil="true"/>
    <EmailSubject xmlns="http://schemas.microsoft.com/sharepoint/v3" xsi:nil="true"/>
    <Author_x0020__x0028_for_x0020_web_x0029_ xmlns="8785aa91-c7e0-4919-af50-c2335796def4">
      <UserInfo>
        <DisplayName/>
        <AccountId xsi:nil="true"/>
        <AccountType/>
      </UserInfo>
    </Author_x0020__x0028_for_x0020_web_x0029_>
    <EmailCc xmlns="http://schemas.microsoft.com/sharepoint/v3" xsi:nil="true"/>
    <Document_x0020_Date_x0020__x0028_for_x0020_web_x0029_ xmlns="8785aa91-c7e0-4919-af50-c2335796def4">2014-03-17T09:37:50+00:00</Document_x0020_Date_x0020__x0028_for_x0020_web_x0029_>
  </documentManagement>
</p:properties>
</file>

<file path=customXml/itemProps1.xml><?xml version="1.0" encoding="utf-8"?>
<ds:datastoreItem xmlns:ds="http://schemas.openxmlformats.org/officeDocument/2006/customXml" ds:itemID="{31A17025-62DB-4C0E-A75B-8686EAEBFEC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FD8E45B-A0E8-4296-89E4-CA89086800A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785aa91-c7e0-4919-af50-c2335796def4"/>
    <ds:schemaRef ds:uri="e90f4b65-f468-49a0-9c1b-80b0331aefe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4EE9B3A-3167-4154-9CC5-973E31A9EFDC}">
  <ds:schemaRefs>
    <ds:schemaRef ds:uri="http://schemas.microsoft.com/office/2006/metadata/properties"/>
    <ds:schemaRef ds:uri="http://schemas.microsoft.com/office/infopath/2007/PartnerControls"/>
    <ds:schemaRef ds:uri="8785aa91-c7e0-4919-af50-c2335796def4"/>
    <ds:schemaRef ds:uri="http://schemas.microsoft.com/sharepoint/v3"/>
    <ds:schemaRef ds:uri="e90f4b65-f468-49a0-9c1b-80b0331aefe1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591</TotalTime>
  <Words>490</Words>
  <Application>Microsoft Office PowerPoint</Application>
  <PresentationFormat>On-screen Show (4:3)</PresentationFormat>
  <Paragraphs>83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Aflatoxins in Zimbabwe  Legislative Frameworks Against Level of Awareness  A Perspective from a Laboratory</vt:lpstr>
      <vt:lpstr>Overview of the National Food Safety System</vt:lpstr>
      <vt:lpstr>Laws and Regulations</vt:lpstr>
      <vt:lpstr>Food Standard Advisory Board (FASB)</vt:lpstr>
      <vt:lpstr>Laboratory Services (Aflatoxin Testing)</vt:lpstr>
      <vt:lpstr>The following graphs show the number of samples analysed by the Government Lab. for Aflatoxins in 2013/2014</vt:lpstr>
      <vt:lpstr>Groundnuts</vt:lpstr>
      <vt:lpstr>Peanut butter</vt:lpstr>
      <vt:lpstr>Maize and other Cereals</vt:lpstr>
      <vt:lpstr>Stock feeds</vt:lpstr>
      <vt:lpstr>Awareness</vt:lpstr>
      <vt:lpstr>         Monitoring and Surveillance</vt:lpstr>
      <vt:lpstr>Gaps</vt:lpstr>
      <vt:lpstr>Thank You for Listening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Afflatoxin challenges in Zimbabwe</dc:title>
  <dc:creator>User</dc:creator>
  <cp:lastModifiedBy>TYC</cp:lastModifiedBy>
  <cp:revision>97</cp:revision>
  <dcterms:created xsi:type="dcterms:W3CDTF">2014-03-06T05:31:47Z</dcterms:created>
  <dcterms:modified xsi:type="dcterms:W3CDTF">2018-05-12T18:49:05Z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0x0101008457DFC8F2C1C14E9B746DF986C41915</vt:lpwstr>
  </property>
</Properties>
</file>