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A4AE38-09DD-4B35-B1CE-3F9F59A48E1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8F746E-241A-4ED0-BE08-233A08EDA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705600" cy="3962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Members</a:t>
            </a:r>
          </a:p>
          <a:p>
            <a:pPr algn="ctr"/>
            <a:endParaRPr lang="en-US" b="1" dirty="0" smtClean="0"/>
          </a:p>
          <a:p>
            <a:pPr algn="l"/>
            <a:r>
              <a:rPr lang="en-US" dirty="0" smtClean="0"/>
              <a:t>1.	</a:t>
            </a:r>
            <a:r>
              <a:rPr lang="en-US" dirty="0" err="1" smtClean="0"/>
              <a:t>Musiimenta</a:t>
            </a:r>
            <a:r>
              <a:rPr lang="en-US" dirty="0" smtClean="0"/>
              <a:t> Isaac	        Chairperson</a:t>
            </a:r>
          </a:p>
          <a:p>
            <a:pPr algn="l"/>
            <a:r>
              <a:rPr lang="en-US" dirty="0" smtClean="0"/>
              <a:t>2.	</a:t>
            </a:r>
            <a:r>
              <a:rPr lang="en-US" dirty="0" err="1" smtClean="0"/>
              <a:t>Uwumukiza</a:t>
            </a:r>
            <a:r>
              <a:rPr lang="en-US" dirty="0" smtClean="0"/>
              <a:t> Beatrice</a:t>
            </a:r>
          </a:p>
          <a:p>
            <a:pPr algn="l"/>
            <a:r>
              <a:rPr lang="en-US" dirty="0" smtClean="0"/>
              <a:t>3.	</a:t>
            </a:r>
            <a:r>
              <a:rPr lang="en-US" dirty="0" err="1" smtClean="0"/>
              <a:t>Amumpaire</a:t>
            </a:r>
            <a:r>
              <a:rPr lang="en-US" dirty="0" smtClean="0"/>
              <a:t> Mary: 	Secretary</a:t>
            </a:r>
          </a:p>
          <a:p>
            <a:pPr algn="l"/>
            <a:r>
              <a:rPr lang="en-US" dirty="0" smtClean="0"/>
              <a:t>4.	Sam </a:t>
            </a:r>
            <a:r>
              <a:rPr lang="en-US" dirty="0" err="1" smtClean="0"/>
              <a:t>Watasa</a:t>
            </a:r>
            <a:endParaRPr lang="en-US" dirty="0" smtClean="0"/>
          </a:p>
          <a:p>
            <a:pPr algn="l"/>
            <a:r>
              <a:rPr lang="en-US" dirty="0" smtClean="0"/>
              <a:t>5.	</a:t>
            </a:r>
            <a:r>
              <a:rPr lang="en-US" dirty="0" err="1" smtClean="0"/>
              <a:t>Rutarindwa</a:t>
            </a:r>
            <a:r>
              <a:rPr lang="en-US" dirty="0" smtClean="0"/>
              <a:t> Bob</a:t>
            </a:r>
          </a:p>
          <a:p>
            <a:pPr algn="l"/>
            <a:r>
              <a:rPr lang="en-US" dirty="0" smtClean="0"/>
              <a:t>6.	</a:t>
            </a:r>
            <a:r>
              <a:rPr lang="en-US" dirty="0" err="1" smtClean="0"/>
              <a:t>Rudacogora</a:t>
            </a:r>
            <a:r>
              <a:rPr lang="en-US" dirty="0" smtClean="0"/>
              <a:t> Emmanuel</a:t>
            </a:r>
          </a:p>
          <a:p>
            <a:pPr algn="l"/>
            <a:r>
              <a:rPr lang="en-US" dirty="0" smtClean="0"/>
              <a:t>7.	</a:t>
            </a:r>
            <a:r>
              <a:rPr lang="en-US" dirty="0" err="1" smtClean="0"/>
              <a:t>Dr.Eric</a:t>
            </a:r>
            <a:r>
              <a:rPr lang="en-US" dirty="0" smtClean="0"/>
              <a:t> </a:t>
            </a:r>
            <a:r>
              <a:rPr lang="en-US" dirty="0" err="1" smtClean="0"/>
              <a:t>Nzeyimana</a:t>
            </a:r>
            <a:endParaRPr lang="en-US" dirty="0" smtClean="0"/>
          </a:p>
          <a:p>
            <a:pPr algn="l"/>
            <a:r>
              <a:rPr lang="en-US" dirty="0" smtClean="0"/>
              <a:t>8.	Richard </a:t>
            </a:r>
            <a:r>
              <a:rPr lang="en-US" dirty="0" err="1" smtClean="0"/>
              <a:t>Abura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3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According to  the EA harmonized data </a:t>
            </a:r>
            <a:r>
              <a:rPr lang="en-US" dirty="0" err="1"/>
              <a:t>pg</a:t>
            </a:r>
            <a:r>
              <a:rPr lang="en-US" dirty="0"/>
              <a:t> 29 ;the maximum tolerable limit of </a:t>
            </a:r>
            <a:r>
              <a:rPr lang="en-US" dirty="0" err="1"/>
              <a:t>aflotoxin</a:t>
            </a:r>
            <a:r>
              <a:rPr lang="en-US" dirty="0"/>
              <a:t> for human food doesn’t match with the EAC standard </a:t>
            </a:r>
            <a:r>
              <a:rPr lang="en-US" dirty="0" smtClean="0"/>
              <a:t>requirement</a:t>
            </a:r>
          </a:p>
          <a:p>
            <a:r>
              <a:rPr lang="en-US" dirty="0"/>
              <a:t>Include an M&amp;E </a:t>
            </a:r>
            <a:r>
              <a:rPr lang="en-US" dirty="0" smtClean="0"/>
              <a:t>component</a:t>
            </a:r>
          </a:p>
          <a:p>
            <a:r>
              <a:rPr lang="en-US" dirty="0"/>
              <a:t>There are two species of fungus </a:t>
            </a:r>
            <a:r>
              <a:rPr lang="en-US" dirty="0" err="1"/>
              <a:t>aspergillus</a:t>
            </a:r>
            <a:r>
              <a:rPr lang="en-US" dirty="0"/>
              <a:t> </a:t>
            </a:r>
            <a:r>
              <a:rPr lang="en-US" dirty="0" err="1"/>
              <a:t>parasiticus</a:t>
            </a:r>
            <a:r>
              <a:rPr lang="en-US" dirty="0"/>
              <a:t> and </a:t>
            </a:r>
            <a:r>
              <a:rPr lang="en-US" dirty="0" err="1"/>
              <a:t>aspergillus</a:t>
            </a:r>
            <a:r>
              <a:rPr lang="en-US" dirty="0"/>
              <a:t> </a:t>
            </a:r>
            <a:r>
              <a:rPr lang="en-US" dirty="0" err="1"/>
              <a:t>flavus</a:t>
            </a:r>
            <a:r>
              <a:rPr lang="en-US" dirty="0"/>
              <a:t> that cause </a:t>
            </a:r>
            <a:r>
              <a:rPr lang="en-US" dirty="0" err="1"/>
              <a:t>aflotoxin</a:t>
            </a:r>
            <a:r>
              <a:rPr lang="en-US" dirty="0"/>
              <a:t> but only one </a:t>
            </a:r>
            <a:r>
              <a:rPr lang="en-US" i="1" dirty="0" err="1"/>
              <a:t>flavus</a:t>
            </a:r>
            <a:r>
              <a:rPr lang="en-US" dirty="0"/>
              <a:t> is referred to in the </a:t>
            </a:r>
            <a:endParaRPr lang="en-US" dirty="0" smtClean="0"/>
          </a:p>
          <a:p>
            <a:r>
              <a:rPr lang="en-US" dirty="0"/>
              <a:t>Add an implementation plan; </a:t>
            </a:r>
            <a:r>
              <a:rPr lang="en-US" dirty="0" err="1"/>
              <a:t>eg</a:t>
            </a:r>
            <a:r>
              <a:rPr lang="en-US" dirty="0"/>
              <a:t>  when do you expect country specific communication plans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 general comments on the Doc</a:t>
            </a:r>
          </a:p>
        </p:txBody>
      </p:sp>
    </p:spTree>
    <p:extLst>
      <p:ext uri="{BB962C8B-B14F-4D97-AF65-F5344CB8AC3E}">
        <p14:creationId xmlns:p14="http://schemas.microsoft.com/office/powerpoint/2010/main" val="25738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 dynamic table of contents, list of </a:t>
            </a:r>
            <a:r>
              <a:rPr lang="en-US" dirty="0" err="1"/>
              <a:t>abbreviations,accronyms</a:t>
            </a:r>
            <a:r>
              <a:rPr lang="en-US" dirty="0"/>
              <a:t>,,,,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 general comments on the Doc</a:t>
            </a:r>
          </a:p>
        </p:txBody>
      </p:sp>
    </p:spTree>
    <p:extLst>
      <p:ext uri="{BB962C8B-B14F-4D97-AF65-F5344CB8AC3E}">
        <p14:creationId xmlns:p14="http://schemas.microsoft.com/office/powerpoint/2010/main" val="30443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	Technical papers should be sent in time for good feed back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Consultants should incorporate changes and organize a validation workshop to be renewed by the same team of experts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Who is taking charge of this strategy and fight on </a:t>
            </a:r>
            <a:r>
              <a:rPr lang="en-US" dirty="0" err="1" smtClean="0"/>
              <a:t>aflotoxin</a:t>
            </a:r>
            <a:r>
              <a:rPr lang="en-US" dirty="0" smtClean="0"/>
              <a:t> as a whole? this is a serious issue that needs a unit to move its implementations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Have Focal persons in ministries to ensure continuity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Observations and recommendations to go into the report of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they are not.</a:t>
            </a:r>
          </a:p>
          <a:p>
            <a:r>
              <a:rPr lang="en-US" dirty="0" smtClean="0"/>
              <a:t>They don’t have strategic communication objectives</a:t>
            </a:r>
          </a:p>
          <a:p>
            <a:r>
              <a:rPr lang="en-US" dirty="0" smtClean="0"/>
              <a:t>They should be SMART by Communication gaps identified in the background research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scope and Objectives well Framed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flow of the document is not coherent for a communication strategy;</a:t>
            </a:r>
          </a:p>
          <a:p>
            <a:r>
              <a:rPr lang="en-US" dirty="0" smtClean="0"/>
              <a:t>Too much repetition of content and text was noted</a:t>
            </a:r>
          </a:p>
          <a:p>
            <a:pPr marL="109728" indent="0">
              <a:buNone/>
            </a:pPr>
            <a:r>
              <a:rPr lang="en-US" dirty="0" smtClean="0"/>
              <a:t>We suggest the following flow of document</a:t>
            </a:r>
          </a:p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Situation analysis</a:t>
            </a:r>
          </a:p>
          <a:p>
            <a:r>
              <a:rPr lang="en-US" dirty="0" smtClean="0"/>
              <a:t>Background research on communication strategy</a:t>
            </a:r>
          </a:p>
          <a:p>
            <a:r>
              <a:rPr lang="en-US" dirty="0" smtClean="0"/>
              <a:t>Key findings +conclusions (optional)</a:t>
            </a:r>
          </a:p>
          <a:p>
            <a:r>
              <a:rPr lang="en-US" dirty="0" smtClean="0"/>
              <a:t>Strategic communication framework</a:t>
            </a:r>
          </a:p>
          <a:p>
            <a:r>
              <a:rPr lang="en-US" dirty="0" smtClean="0"/>
              <a:t>Annexes: policy recommendations </a:t>
            </a:r>
            <a:r>
              <a:rPr lang="en-US" dirty="0" err="1" smtClean="0"/>
              <a:t>TPs,Exhibits</a:t>
            </a:r>
            <a:r>
              <a:rPr lang="en-US" dirty="0" smtClean="0"/>
              <a:t> from policy papers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/>
              <a:t>C</a:t>
            </a:r>
            <a:r>
              <a:rPr lang="en-US" sz="4000" dirty="0" smtClean="0"/>
              <a:t>onsistency and flow of the document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41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r>
              <a:rPr lang="en-US" dirty="0" smtClean="0"/>
              <a:t>Not comprehensive:</a:t>
            </a:r>
          </a:p>
          <a:p>
            <a:r>
              <a:rPr lang="en-US" dirty="0" smtClean="0"/>
              <a:t>There Needs to be a clear implementation plan: </a:t>
            </a:r>
            <a:r>
              <a:rPr lang="en-US" dirty="0" err="1" smtClean="0"/>
              <a:t>eg</a:t>
            </a:r>
            <a:r>
              <a:rPr lang="en-US" dirty="0" smtClean="0"/>
              <a:t>  when do you expect country specific communication plans to be designed and executed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US" dirty="0" smtClean="0"/>
              <a:t>Is the strategy Comprehensive and inclusive in terms of target groups proposed mechanisms for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In general terms - yes but for specific purposes of the communication strategy they are not feasible because they are not specific to any identifiable communication objectives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2.	Are the Proposed Policy recommendations practical and feasible?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need to </a:t>
            </a:r>
            <a:r>
              <a:rPr lang="en-US" dirty="0" smtClean="0"/>
              <a:t>define </a:t>
            </a:r>
            <a:r>
              <a:rPr lang="en-US" dirty="0" err="1"/>
              <a:t>aflotoxin</a:t>
            </a:r>
            <a:r>
              <a:rPr lang="en-US" dirty="0"/>
              <a:t> </a:t>
            </a:r>
            <a:r>
              <a:rPr lang="en-US" dirty="0" smtClean="0"/>
              <a:t>clearly </a:t>
            </a:r>
            <a:r>
              <a:rPr lang="en-US" dirty="0"/>
              <a:t>to different audiences; </a:t>
            </a:r>
            <a:r>
              <a:rPr lang="en-US" dirty="0" smtClean="0"/>
              <a:t>state </a:t>
            </a:r>
            <a:r>
              <a:rPr lang="en-US" dirty="0"/>
              <a:t>when </a:t>
            </a:r>
            <a:r>
              <a:rPr lang="en-US" dirty="0" smtClean="0"/>
              <a:t>levels get toxic in common easily understandable language</a:t>
            </a:r>
          </a:p>
          <a:p>
            <a:r>
              <a:rPr lang="en-US" dirty="0"/>
              <a:t>Indicate </a:t>
            </a:r>
            <a:r>
              <a:rPr lang="en-US" dirty="0" err="1"/>
              <a:t>Aflatoxin</a:t>
            </a:r>
            <a:r>
              <a:rPr lang="en-US" dirty="0"/>
              <a:t> </a:t>
            </a:r>
            <a:r>
              <a:rPr lang="en-US" dirty="0" smtClean="0"/>
              <a:t>safety levels </a:t>
            </a:r>
            <a:r>
              <a:rPr lang="en-US" dirty="0"/>
              <a:t>for packaged products which have been tested</a:t>
            </a:r>
            <a:r>
              <a:rPr lang="en-US" dirty="0" smtClean="0"/>
              <a:t>.</a:t>
            </a:r>
          </a:p>
          <a:p>
            <a:r>
              <a:rPr lang="en-US" dirty="0"/>
              <a:t>Indicate that there are uses for  products with unsafe  levels of </a:t>
            </a:r>
            <a:r>
              <a:rPr lang="en-US" dirty="0" err="1"/>
              <a:t>aflotoxin</a:t>
            </a:r>
            <a:r>
              <a:rPr lang="en-US" dirty="0"/>
              <a:t> to encourage disposal like Bio fuel </a:t>
            </a:r>
            <a:endParaRPr lang="en-US" dirty="0" smtClean="0"/>
          </a:p>
          <a:p>
            <a:r>
              <a:rPr lang="en-US" dirty="0"/>
              <a:t>Think about the Impact on trade while communicating the  </a:t>
            </a:r>
            <a:r>
              <a:rPr lang="en-US" dirty="0" err="1"/>
              <a:t>aflotoxin</a:t>
            </a:r>
            <a:r>
              <a:rPr lang="en-US" dirty="0"/>
              <a:t> message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 general comments on the 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cost and means of </a:t>
            </a:r>
            <a:r>
              <a:rPr lang="en-US" dirty="0" smtClean="0"/>
              <a:t>testing</a:t>
            </a:r>
          </a:p>
          <a:p>
            <a:r>
              <a:rPr lang="en-US" dirty="0"/>
              <a:t>Recommend regulation of levels of </a:t>
            </a:r>
            <a:r>
              <a:rPr lang="en-US" dirty="0" err="1"/>
              <a:t>aflotoxin</a:t>
            </a:r>
            <a:r>
              <a:rPr lang="en-US" dirty="0"/>
              <a:t> by diversifying diets and </a:t>
            </a:r>
            <a:r>
              <a:rPr lang="en-US" dirty="0" smtClean="0"/>
              <a:t>alternatives</a:t>
            </a:r>
          </a:p>
          <a:p>
            <a:r>
              <a:rPr lang="en-US" dirty="0"/>
              <a:t>Strategy should be particular, same flow as EAC communication policy </a:t>
            </a:r>
            <a:r>
              <a:rPr lang="en-US" dirty="0" smtClean="0"/>
              <a:t>strategy</a:t>
            </a:r>
          </a:p>
          <a:p>
            <a:r>
              <a:rPr lang="en-US" dirty="0"/>
              <a:t>Give introduction to the strategy: Answer the question why do we need the strategy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 general comments on the Doc</a:t>
            </a:r>
          </a:p>
        </p:txBody>
      </p:sp>
    </p:spTree>
    <p:extLst>
      <p:ext uri="{BB962C8B-B14F-4D97-AF65-F5344CB8AC3E}">
        <p14:creationId xmlns:p14="http://schemas.microsoft.com/office/powerpoint/2010/main" val="8546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should have: background and justification first:</a:t>
            </a:r>
          </a:p>
          <a:p>
            <a:r>
              <a:rPr lang="en-US" dirty="0" smtClean="0"/>
              <a:t>Start with 2nd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6 to </a:t>
            </a:r>
            <a:r>
              <a:rPr lang="en-US" dirty="0" err="1" smtClean="0"/>
              <a:t>pg</a:t>
            </a:r>
            <a:r>
              <a:rPr lang="en-US" dirty="0" smtClean="0"/>
              <a:t> 8</a:t>
            </a:r>
          </a:p>
          <a:p>
            <a:r>
              <a:rPr lang="en-US" dirty="0"/>
              <a:t>The document doesn’t </a:t>
            </a:r>
            <a:r>
              <a:rPr lang="en-US" dirty="0" smtClean="0"/>
              <a:t>reference sources of information for all cited data: </a:t>
            </a:r>
            <a:r>
              <a:rPr lang="en-US" dirty="0"/>
              <a:t>this is important for validity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 general comments on the Doc</a:t>
            </a:r>
          </a:p>
        </p:txBody>
      </p:sp>
    </p:spTree>
    <p:extLst>
      <p:ext uri="{BB962C8B-B14F-4D97-AF65-F5344CB8AC3E}">
        <p14:creationId xmlns:p14="http://schemas.microsoft.com/office/powerpoint/2010/main" val="36070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crisis management in the document; its an important component: What constitutes a crisis and what will be the </a:t>
            </a:r>
            <a:r>
              <a:rPr lang="en-US" dirty="0" smtClean="0"/>
              <a:t>response</a:t>
            </a:r>
          </a:p>
          <a:p>
            <a:r>
              <a:rPr lang="en-US" dirty="0"/>
              <a:t>Paragraphs and sentences are too long; the document should be subjected to thorough editing to avoid wasting words and repetition without loosing the message</a:t>
            </a:r>
            <a:r>
              <a:rPr lang="en-US" dirty="0" smtClean="0"/>
              <a:t>.</a:t>
            </a:r>
          </a:p>
          <a:p>
            <a:r>
              <a:rPr lang="en-US" dirty="0"/>
              <a:t>The Don’t scare /don’t Panic message should come out clearly to all stakeholders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 general comments on the Doc</a:t>
            </a:r>
          </a:p>
        </p:txBody>
      </p:sp>
    </p:spTree>
    <p:extLst>
      <p:ext uri="{BB962C8B-B14F-4D97-AF65-F5344CB8AC3E}">
        <p14:creationId xmlns:p14="http://schemas.microsoft.com/office/powerpoint/2010/main" val="189856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492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GROUP 1</vt:lpstr>
      <vt:lpstr>Is the scope and Objectives well Framed</vt:lpstr>
      <vt:lpstr> Consistency and flow of the document</vt:lpstr>
      <vt:lpstr>Is the strategy Comprehensive and inclusive in terms of target groups proposed mechanisms for Implementation</vt:lpstr>
      <vt:lpstr>2. Are the Proposed Policy recommendations practical and feasible?</vt:lpstr>
      <vt:lpstr>Other  general comments on the Doc</vt:lpstr>
      <vt:lpstr>Other  general comments on the Doc</vt:lpstr>
      <vt:lpstr>Other  general comments on the Doc</vt:lpstr>
      <vt:lpstr>Other  general comments on the Doc</vt:lpstr>
      <vt:lpstr>Other  general comments on the Doc</vt:lpstr>
      <vt:lpstr>Other  general comments on the Doc</vt:lpstr>
      <vt:lpstr>Observations and recommendations to go into the report of the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</dc:title>
  <dc:creator>Personal</dc:creator>
  <cp:lastModifiedBy>Ezekiel Chibundu</cp:lastModifiedBy>
  <cp:revision>13</cp:revision>
  <dcterms:created xsi:type="dcterms:W3CDTF">2015-04-16T05:23:02Z</dcterms:created>
  <dcterms:modified xsi:type="dcterms:W3CDTF">2015-04-24T11:10:05Z</dcterms:modified>
</cp:coreProperties>
</file>